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66" r:id="rId2"/>
    <p:sldId id="267" r:id="rId3"/>
    <p:sldId id="268" r:id="rId4"/>
    <p:sldId id="269" r:id="rId5"/>
    <p:sldId id="258" r:id="rId6"/>
    <p:sldId id="259" r:id="rId7"/>
    <p:sldId id="260" r:id="rId8"/>
    <p:sldId id="261" r:id="rId9"/>
    <p:sldId id="262" r:id="rId10"/>
    <p:sldId id="263" r:id="rId11"/>
    <p:sldId id="264" r:id="rId12"/>
    <p:sldId id="283" r:id="rId13"/>
    <p:sldId id="265" r:id="rId14"/>
    <p:sldId id="284" r:id="rId15"/>
    <p:sldId id="270" r:id="rId16"/>
    <p:sldId id="271" r:id="rId17"/>
    <p:sldId id="272" r:id="rId18"/>
    <p:sldId id="273" r:id="rId19"/>
    <p:sldId id="274" r:id="rId20"/>
    <p:sldId id="275" r:id="rId21"/>
    <p:sldId id="276" r:id="rId22"/>
    <p:sldId id="285" r:id="rId23"/>
    <p:sldId id="277" r:id="rId24"/>
    <p:sldId id="279" r:id="rId25"/>
    <p:sldId id="278" r:id="rId26"/>
    <p:sldId id="280" r:id="rId27"/>
    <p:sldId id="288" r:id="rId28"/>
    <p:sldId id="287" r:id="rId29"/>
    <p:sldId id="282"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734D262-05F9-484D-B843-DDF361903D97}" type="datetimeFigureOut">
              <a:rPr lang="en-IN" smtClean="0"/>
              <a:t>06-06-2024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F4DC01D-0037-4DB9-890F-895F1268063E}" type="slidenum">
              <a:rPr lang="en-IN" smtClean="0"/>
              <a:t>‹#›</a:t>
            </a:fld>
            <a:endParaRPr lang="en-IN"/>
          </a:p>
        </p:txBody>
      </p:sp>
    </p:spTree>
    <p:extLst>
      <p:ext uri="{BB962C8B-B14F-4D97-AF65-F5344CB8AC3E}">
        <p14:creationId xmlns:p14="http://schemas.microsoft.com/office/powerpoint/2010/main" val="2613779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34D262-05F9-484D-B843-DDF361903D97}" type="datetimeFigureOut">
              <a:rPr lang="en-IN" smtClean="0"/>
              <a:t>06-06-2024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4DC01D-0037-4DB9-890F-895F1268063E}" type="slidenum">
              <a:rPr lang="en-IN" smtClean="0"/>
              <a:t>‹#›</a:t>
            </a:fld>
            <a:endParaRPr lang="en-IN"/>
          </a:p>
        </p:txBody>
      </p:sp>
    </p:spTree>
    <p:extLst>
      <p:ext uri="{BB962C8B-B14F-4D97-AF65-F5344CB8AC3E}">
        <p14:creationId xmlns:p14="http://schemas.microsoft.com/office/powerpoint/2010/main" val="119881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34D262-05F9-484D-B843-DDF361903D97}" type="datetimeFigureOut">
              <a:rPr lang="en-IN" smtClean="0"/>
              <a:t>06-06-2024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4DC01D-0037-4DB9-890F-895F1268063E}" type="slidenum">
              <a:rPr lang="en-IN" smtClean="0"/>
              <a:t>‹#›</a:t>
            </a:fld>
            <a:endParaRPr lang="en-IN"/>
          </a:p>
        </p:txBody>
      </p:sp>
    </p:spTree>
    <p:extLst>
      <p:ext uri="{BB962C8B-B14F-4D97-AF65-F5344CB8AC3E}">
        <p14:creationId xmlns:p14="http://schemas.microsoft.com/office/powerpoint/2010/main" val="315347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34D262-05F9-484D-B843-DDF361903D97}" type="datetimeFigureOut">
              <a:rPr lang="en-IN" smtClean="0"/>
              <a:t>06-06-2024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F4DC01D-0037-4DB9-890F-895F1268063E}" type="slidenum">
              <a:rPr lang="en-IN" smtClean="0"/>
              <a:t>‹#›</a:t>
            </a:fld>
            <a:endParaRPr lang="en-IN"/>
          </a:p>
        </p:txBody>
      </p:sp>
    </p:spTree>
    <p:extLst>
      <p:ext uri="{BB962C8B-B14F-4D97-AF65-F5344CB8AC3E}">
        <p14:creationId xmlns:p14="http://schemas.microsoft.com/office/powerpoint/2010/main" val="32738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5734D262-05F9-484D-B843-DDF361903D97}" type="datetimeFigureOut">
              <a:rPr lang="en-IN" smtClean="0"/>
              <a:t>06-06-2024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F4DC01D-0037-4DB9-890F-895F1268063E}" type="slidenum">
              <a:rPr lang="en-IN" smtClean="0"/>
              <a:t>‹#›</a:t>
            </a:fld>
            <a:endParaRPr lang="en-IN"/>
          </a:p>
        </p:txBody>
      </p:sp>
    </p:spTree>
    <p:extLst>
      <p:ext uri="{BB962C8B-B14F-4D97-AF65-F5344CB8AC3E}">
        <p14:creationId xmlns:p14="http://schemas.microsoft.com/office/powerpoint/2010/main" val="3208466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734D262-05F9-484D-B843-DDF361903D97}" type="datetimeFigureOut">
              <a:rPr lang="en-IN" smtClean="0"/>
              <a:t>06-06-2024</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2F4DC01D-0037-4DB9-890F-895F1268063E}" type="slidenum">
              <a:rPr lang="en-IN" smtClean="0"/>
              <a:t>‹#›</a:t>
            </a:fld>
            <a:endParaRPr lang="en-IN"/>
          </a:p>
        </p:txBody>
      </p:sp>
    </p:spTree>
    <p:extLst>
      <p:ext uri="{BB962C8B-B14F-4D97-AF65-F5344CB8AC3E}">
        <p14:creationId xmlns:p14="http://schemas.microsoft.com/office/powerpoint/2010/main" val="300035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5734D262-05F9-484D-B843-DDF361903D97}" type="datetimeFigureOut">
              <a:rPr lang="en-IN" smtClean="0"/>
              <a:t>06-06-2024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F4DC01D-0037-4DB9-890F-895F1268063E}"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0491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34D262-05F9-484D-B843-DDF361903D97}" type="datetimeFigureOut">
              <a:rPr lang="en-IN" smtClean="0"/>
              <a:t>06-06-2024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F4DC01D-0037-4DB9-890F-895F1268063E}" type="slidenum">
              <a:rPr lang="en-IN" smtClean="0"/>
              <a:t>‹#›</a:t>
            </a:fld>
            <a:endParaRPr lang="en-IN"/>
          </a:p>
        </p:txBody>
      </p:sp>
    </p:spTree>
    <p:extLst>
      <p:ext uri="{BB962C8B-B14F-4D97-AF65-F5344CB8AC3E}">
        <p14:creationId xmlns:p14="http://schemas.microsoft.com/office/powerpoint/2010/main" val="329699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34D262-05F9-484D-B843-DDF361903D97}" type="datetimeFigureOut">
              <a:rPr lang="en-IN" smtClean="0"/>
              <a:t>06-06-2024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F4DC01D-0037-4DB9-890F-895F1268063E}" type="slidenum">
              <a:rPr lang="en-IN" smtClean="0"/>
              <a:t>‹#›</a:t>
            </a:fld>
            <a:endParaRPr lang="en-IN"/>
          </a:p>
        </p:txBody>
      </p:sp>
    </p:spTree>
    <p:extLst>
      <p:ext uri="{BB962C8B-B14F-4D97-AF65-F5344CB8AC3E}">
        <p14:creationId xmlns:p14="http://schemas.microsoft.com/office/powerpoint/2010/main" val="247759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5734D262-05F9-484D-B843-DDF361903D97}" type="datetimeFigureOut">
              <a:rPr lang="en-IN" smtClean="0"/>
              <a:t>06-06-2024</a:t>
            </a:fld>
            <a:endParaRPr lang="en-I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1" name="Slide Number Placeholder 10"/>
          <p:cNvSpPr>
            <a:spLocks noGrp="1"/>
          </p:cNvSpPr>
          <p:nvPr>
            <p:ph type="sldNum" sz="quarter" idx="12"/>
          </p:nvPr>
        </p:nvSpPr>
        <p:spPr/>
        <p:txBody>
          <a:bodyPr/>
          <a:lstStyle/>
          <a:p>
            <a:fld id="{2F4DC01D-0037-4DB9-890F-895F1268063E}" type="slidenum">
              <a:rPr lang="en-IN" smtClean="0"/>
              <a:t>‹#›</a:t>
            </a:fld>
            <a:endParaRPr lang="en-IN"/>
          </a:p>
        </p:txBody>
      </p:sp>
    </p:spTree>
    <p:extLst>
      <p:ext uri="{BB962C8B-B14F-4D97-AF65-F5344CB8AC3E}">
        <p14:creationId xmlns:p14="http://schemas.microsoft.com/office/powerpoint/2010/main" val="415738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734D262-05F9-484D-B843-DDF361903D97}" type="datetimeFigureOut">
              <a:rPr lang="en-IN" smtClean="0"/>
              <a:t>06-06-2024</a:t>
            </a:fld>
            <a:endParaRPr lang="en-I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a:p>
        </p:txBody>
      </p:sp>
      <p:sp>
        <p:nvSpPr>
          <p:cNvPr id="10" name="Slide Number Placeholder 9"/>
          <p:cNvSpPr>
            <a:spLocks noGrp="1"/>
          </p:cNvSpPr>
          <p:nvPr>
            <p:ph type="sldNum" sz="quarter" idx="12"/>
          </p:nvPr>
        </p:nvSpPr>
        <p:spPr/>
        <p:txBody>
          <a:bodyPr/>
          <a:lstStyle/>
          <a:p>
            <a:fld id="{2F4DC01D-0037-4DB9-890F-895F1268063E}" type="slidenum">
              <a:rPr lang="en-IN" smtClean="0"/>
              <a:t>‹#›</a:t>
            </a:fld>
            <a:endParaRPr lang="en-IN"/>
          </a:p>
        </p:txBody>
      </p:sp>
    </p:spTree>
    <p:extLst>
      <p:ext uri="{BB962C8B-B14F-4D97-AF65-F5344CB8AC3E}">
        <p14:creationId xmlns:p14="http://schemas.microsoft.com/office/powerpoint/2010/main" val="414277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5734D262-05F9-484D-B843-DDF361903D97}" type="datetimeFigureOut">
              <a:rPr lang="en-IN" smtClean="0"/>
              <a:t>06-06-2024</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2F4DC01D-0037-4DB9-890F-895F1268063E}" type="slidenum">
              <a:rPr lang="en-IN" smtClean="0"/>
              <a:t>‹#›</a:t>
            </a:fld>
            <a:endParaRPr lang="en-IN"/>
          </a:p>
        </p:txBody>
      </p:sp>
    </p:spTree>
    <p:extLst>
      <p:ext uri="{BB962C8B-B14F-4D97-AF65-F5344CB8AC3E}">
        <p14:creationId xmlns:p14="http://schemas.microsoft.com/office/powerpoint/2010/main" val="118133187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365760"/>
            <a:ext cx="12098866" cy="630942"/>
          </a:xfrm>
          <a:prstGeom prst="rect">
            <a:avLst/>
          </a:prstGeom>
          <a:noFill/>
        </p:spPr>
        <p:txBody>
          <a:bodyPr wrap="square" rtlCol="0">
            <a:spAutoFit/>
          </a:bodyPr>
          <a:lstStyle/>
          <a:p>
            <a:pPr algn="ctr"/>
            <a:r>
              <a:rPr lang="en-US" sz="3500" b="1" dirty="0">
                <a:solidFill>
                  <a:schemeClr val="accent1"/>
                </a:solidFill>
                <a:effectLst>
                  <a:outerShdw blurRad="38100" dist="38100" dir="2700000" algn="tl">
                    <a:srgbClr val="000000">
                      <a:alpha val="43137"/>
                    </a:srgbClr>
                  </a:outerShdw>
                </a:effectLst>
                <a:latin typeface="+mj-lt"/>
              </a:rPr>
              <a:t>Customer Segmentation and Personality Analysis</a:t>
            </a:r>
            <a:endParaRPr lang="en-IN" sz="3500" b="1" dirty="0">
              <a:solidFill>
                <a:schemeClr val="accent1"/>
              </a:solidFill>
              <a:effectLst>
                <a:outerShdw blurRad="38100" dist="38100" dir="2700000" algn="tl">
                  <a:srgbClr val="000000">
                    <a:alpha val="43137"/>
                  </a:srgbClr>
                </a:outerShdw>
              </a:effectLst>
              <a:latin typeface="+mj-lt"/>
            </a:endParaRPr>
          </a:p>
        </p:txBody>
      </p:sp>
      <p:pic>
        <p:nvPicPr>
          <p:cNvPr id="2050" name="Picture 2" descr="Customer-Segmentation">
            <a:extLst>
              <a:ext uri="{FF2B5EF4-FFF2-40B4-BE49-F238E27FC236}">
                <a16:creationId xmlns:a16="http://schemas.microsoft.com/office/drawing/2014/main" id="{B920AB26-AF4E-4448-B3A7-490C12B78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2455" y="1181429"/>
            <a:ext cx="9350305" cy="5413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72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C941E-439B-453B-869D-FF09B6815702}"/>
              </a:ext>
            </a:extLst>
          </p:cNvPr>
          <p:cNvSpPr>
            <a:spLocks noGrp="1"/>
          </p:cNvSpPr>
          <p:nvPr>
            <p:ph type="title"/>
          </p:nvPr>
        </p:nvSpPr>
        <p:spPr>
          <a:xfrm>
            <a:off x="478536" y="168825"/>
            <a:ext cx="11230864" cy="677842"/>
          </a:xfrm>
        </p:spPr>
        <p:txBody>
          <a:bodyPr>
            <a:normAutofit fontScale="90000"/>
          </a:bodyPr>
          <a:lstStyle/>
          <a:p>
            <a:r>
              <a:rPr lang="en-IN" dirty="0"/>
              <a:t>Value counts and duplicated rows</a:t>
            </a:r>
          </a:p>
        </p:txBody>
      </p:sp>
      <p:sp>
        <p:nvSpPr>
          <p:cNvPr id="5" name="TextBox 4">
            <a:extLst>
              <a:ext uri="{FF2B5EF4-FFF2-40B4-BE49-F238E27FC236}">
                <a16:creationId xmlns:a16="http://schemas.microsoft.com/office/drawing/2014/main" id="{B55E0ED6-A8B0-4A28-85A1-2307C4440920}"/>
              </a:ext>
            </a:extLst>
          </p:cNvPr>
          <p:cNvSpPr txBox="1"/>
          <p:nvPr/>
        </p:nvSpPr>
        <p:spPr>
          <a:xfrm>
            <a:off x="6507746" y="6049778"/>
            <a:ext cx="4755360" cy="369332"/>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There are no duplicate entries in this dataset</a:t>
            </a:r>
            <a:endParaRPr lang="en-IN" dirty="0">
              <a:latin typeface="+mj-lt"/>
            </a:endParaRPr>
          </a:p>
        </p:txBody>
      </p:sp>
      <p:pic>
        <p:nvPicPr>
          <p:cNvPr id="6" name="Picture 5">
            <a:extLst>
              <a:ext uri="{FF2B5EF4-FFF2-40B4-BE49-F238E27FC236}">
                <a16:creationId xmlns:a16="http://schemas.microsoft.com/office/drawing/2014/main" id="{2FA3C8FE-FB4F-4017-A28D-64B1990B6CC2}"/>
              </a:ext>
            </a:extLst>
          </p:cNvPr>
          <p:cNvPicPr>
            <a:picLocks noChangeAspect="1"/>
          </p:cNvPicPr>
          <p:nvPr/>
        </p:nvPicPr>
        <p:blipFill rotWithShape="1">
          <a:blip r:embed="rId2">
            <a:extLst>
              <a:ext uri="{28A0092B-C50C-407E-A947-70E740481C1C}">
                <a14:useLocalDpi xmlns:a14="http://schemas.microsoft.com/office/drawing/2010/main" val="0"/>
              </a:ext>
            </a:extLst>
          </a:blip>
          <a:srcRect l="3995" t="26674" r="53581" b="8403"/>
          <a:stretch/>
        </p:blipFill>
        <p:spPr>
          <a:xfrm>
            <a:off x="587106" y="984846"/>
            <a:ext cx="5218718" cy="4806354"/>
          </a:xfrm>
          <a:prstGeom prst="rect">
            <a:avLst/>
          </a:prstGeom>
        </p:spPr>
      </p:pic>
      <p:pic>
        <p:nvPicPr>
          <p:cNvPr id="7" name="Picture 6">
            <a:extLst>
              <a:ext uri="{FF2B5EF4-FFF2-40B4-BE49-F238E27FC236}">
                <a16:creationId xmlns:a16="http://schemas.microsoft.com/office/drawing/2014/main" id="{B4019DEE-1E37-4CFB-BCD6-ACA8A76E2D49}"/>
              </a:ext>
            </a:extLst>
          </p:cNvPr>
          <p:cNvPicPr>
            <a:picLocks noChangeAspect="1"/>
          </p:cNvPicPr>
          <p:nvPr/>
        </p:nvPicPr>
        <p:blipFill rotWithShape="1">
          <a:blip r:embed="rId3">
            <a:extLst>
              <a:ext uri="{28A0092B-C50C-407E-A947-70E740481C1C}">
                <a14:useLocalDpi xmlns:a14="http://schemas.microsoft.com/office/drawing/2010/main" val="0"/>
              </a:ext>
            </a:extLst>
          </a:blip>
          <a:srcRect l="3856" t="25695" r="64463" b="10607"/>
          <a:stretch/>
        </p:blipFill>
        <p:spPr>
          <a:xfrm>
            <a:off x="6689481" y="984846"/>
            <a:ext cx="4391890" cy="4926753"/>
          </a:xfrm>
          <a:prstGeom prst="rect">
            <a:avLst/>
          </a:prstGeom>
        </p:spPr>
      </p:pic>
      <p:cxnSp>
        <p:nvCxnSpPr>
          <p:cNvPr id="9" name="Straight Connector 8">
            <a:extLst>
              <a:ext uri="{FF2B5EF4-FFF2-40B4-BE49-F238E27FC236}">
                <a16:creationId xmlns:a16="http://schemas.microsoft.com/office/drawing/2014/main" id="{528EACE8-A8CA-4A05-8455-AA36AF2202A0}"/>
              </a:ext>
            </a:extLst>
          </p:cNvPr>
          <p:cNvCxnSpPr/>
          <p:nvPr/>
        </p:nvCxnSpPr>
        <p:spPr>
          <a:xfrm>
            <a:off x="6096000" y="984846"/>
            <a:ext cx="0" cy="561915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39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A5A1B-A11F-4135-AB14-1C2B4E80B393}"/>
              </a:ext>
            </a:extLst>
          </p:cNvPr>
          <p:cNvSpPr>
            <a:spLocks noGrp="1"/>
          </p:cNvSpPr>
          <p:nvPr>
            <p:ph type="title"/>
          </p:nvPr>
        </p:nvSpPr>
        <p:spPr>
          <a:xfrm>
            <a:off x="245534" y="177292"/>
            <a:ext cx="11658600" cy="618575"/>
          </a:xfrm>
        </p:spPr>
        <p:txBody>
          <a:bodyPr>
            <a:normAutofit fontScale="90000"/>
          </a:bodyPr>
          <a:lstStyle/>
          <a:p>
            <a:r>
              <a:rPr lang="en-IN" dirty="0"/>
              <a:t>Data visualization</a:t>
            </a:r>
          </a:p>
        </p:txBody>
      </p:sp>
      <p:sp>
        <p:nvSpPr>
          <p:cNvPr id="4" name="TextBox 3">
            <a:extLst>
              <a:ext uri="{FF2B5EF4-FFF2-40B4-BE49-F238E27FC236}">
                <a16:creationId xmlns:a16="http://schemas.microsoft.com/office/drawing/2014/main" id="{12D1FD89-273F-41A8-9719-888636A4B2AA}"/>
              </a:ext>
            </a:extLst>
          </p:cNvPr>
          <p:cNvSpPr txBox="1"/>
          <p:nvPr/>
        </p:nvSpPr>
        <p:spPr>
          <a:xfrm>
            <a:off x="131402" y="1216137"/>
            <a:ext cx="1070145" cy="338554"/>
          </a:xfrm>
          <a:prstGeom prst="rect">
            <a:avLst/>
          </a:prstGeom>
          <a:noFill/>
        </p:spPr>
        <p:txBody>
          <a:bodyPr wrap="square" rtlCol="0">
            <a:spAutoFit/>
          </a:bodyPr>
          <a:lstStyle/>
          <a:p>
            <a:r>
              <a:rPr lang="en-US" sz="1600" u="sng" dirty="0">
                <a:latin typeface="+mj-lt"/>
              </a:rPr>
              <a:t>Histplot</a:t>
            </a:r>
            <a:endParaRPr lang="en-IN" sz="1600" u="sng" dirty="0">
              <a:latin typeface="+mj-lt"/>
            </a:endParaRPr>
          </a:p>
        </p:txBody>
      </p:sp>
      <p:sp>
        <p:nvSpPr>
          <p:cNvPr id="5" name="TextBox 4">
            <a:extLst>
              <a:ext uri="{FF2B5EF4-FFF2-40B4-BE49-F238E27FC236}">
                <a16:creationId xmlns:a16="http://schemas.microsoft.com/office/drawing/2014/main" id="{C26BC74D-DEFB-4D44-BDCF-0AE128210D6E}"/>
              </a:ext>
            </a:extLst>
          </p:cNvPr>
          <p:cNvSpPr txBox="1"/>
          <p:nvPr/>
        </p:nvSpPr>
        <p:spPr>
          <a:xfrm>
            <a:off x="131402" y="3960845"/>
            <a:ext cx="1717764" cy="338554"/>
          </a:xfrm>
          <a:prstGeom prst="rect">
            <a:avLst/>
          </a:prstGeom>
          <a:noFill/>
        </p:spPr>
        <p:txBody>
          <a:bodyPr wrap="square" rtlCol="0">
            <a:spAutoFit/>
          </a:bodyPr>
          <a:lstStyle/>
          <a:p>
            <a:r>
              <a:rPr lang="en-US" sz="1600" u="sng" dirty="0">
                <a:latin typeface="+mj-lt"/>
              </a:rPr>
              <a:t>Count Plot</a:t>
            </a:r>
            <a:endParaRPr lang="en-IN" sz="1600" u="sng" dirty="0">
              <a:latin typeface="+mj-lt"/>
            </a:endParaRPr>
          </a:p>
        </p:txBody>
      </p:sp>
      <p:pic>
        <p:nvPicPr>
          <p:cNvPr id="6" name="Picture 5">
            <a:extLst>
              <a:ext uri="{FF2B5EF4-FFF2-40B4-BE49-F238E27FC236}">
                <a16:creationId xmlns:a16="http://schemas.microsoft.com/office/drawing/2014/main" id="{9C51C113-EE36-4F31-BA1F-EAB1F393E33E}"/>
              </a:ext>
            </a:extLst>
          </p:cNvPr>
          <p:cNvPicPr>
            <a:picLocks noChangeAspect="1"/>
          </p:cNvPicPr>
          <p:nvPr/>
        </p:nvPicPr>
        <p:blipFill rotWithShape="1">
          <a:blip r:embed="rId2">
            <a:extLst>
              <a:ext uri="{28A0092B-C50C-407E-A947-70E740481C1C}">
                <a14:useLocalDpi xmlns:a14="http://schemas.microsoft.com/office/drawing/2010/main" val="0"/>
              </a:ext>
            </a:extLst>
          </a:blip>
          <a:srcRect l="5722" t="27554" r="43274" b="24708"/>
          <a:stretch/>
        </p:blipFill>
        <p:spPr>
          <a:xfrm>
            <a:off x="6746168" y="3960845"/>
            <a:ext cx="5001491" cy="2696858"/>
          </a:xfrm>
          <a:prstGeom prst="rect">
            <a:avLst/>
          </a:prstGeom>
        </p:spPr>
      </p:pic>
      <p:pic>
        <p:nvPicPr>
          <p:cNvPr id="7" name="Picture 6">
            <a:extLst>
              <a:ext uri="{FF2B5EF4-FFF2-40B4-BE49-F238E27FC236}">
                <a16:creationId xmlns:a16="http://schemas.microsoft.com/office/drawing/2014/main" id="{C1F2D33D-1D31-4DE4-AFE0-F5E656DBA15E}"/>
              </a:ext>
            </a:extLst>
          </p:cNvPr>
          <p:cNvPicPr>
            <a:picLocks noChangeAspect="1"/>
          </p:cNvPicPr>
          <p:nvPr/>
        </p:nvPicPr>
        <p:blipFill rotWithShape="1">
          <a:blip r:embed="rId3">
            <a:extLst>
              <a:ext uri="{28A0092B-C50C-407E-A947-70E740481C1C}">
                <a14:useLocalDpi xmlns:a14="http://schemas.microsoft.com/office/drawing/2010/main" val="0"/>
              </a:ext>
            </a:extLst>
          </a:blip>
          <a:srcRect l="3906" t="27227" r="42156" b="23071"/>
          <a:stretch/>
        </p:blipFill>
        <p:spPr>
          <a:xfrm>
            <a:off x="1653042" y="3960845"/>
            <a:ext cx="5030195" cy="2696858"/>
          </a:xfrm>
          <a:prstGeom prst="rect">
            <a:avLst/>
          </a:prstGeom>
        </p:spPr>
      </p:pic>
      <p:pic>
        <p:nvPicPr>
          <p:cNvPr id="8" name="Picture 7">
            <a:extLst>
              <a:ext uri="{FF2B5EF4-FFF2-40B4-BE49-F238E27FC236}">
                <a16:creationId xmlns:a16="http://schemas.microsoft.com/office/drawing/2014/main" id="{C9FCABDD-D7B9-494D-A449-C5A99DBCF9D4}"/>
              </a:ext>
            </a:extLst>
          </p:cNvPr>
          <p:cNvPicPr>
            <a:picLocks noChangeAspect="1"/>
          </p:cNvPicPr>
          <p:nvPr/>
        </p:nvPicPr>
        <p:blipFill rotWithShape="1">
          <a:blip r:embed="rId4">
            <a:extLst>
              <a:ext uri="{28A0092B-C50C-407E-A947-70E740481C1C}">
                <a14:useLocalDpi xmlns:a14="http://schemas.microsoft.com/office/drawing/2010/main" val="0"/>
              </a:ext>
            </a:extLst>
          </a:blip>
          <a:srcRect l="6152" t="26582" r="42813" b="21401"/>
          <a:stretch/>
        </p:blipFill>
        <p:spPr>
          <a:xfrm>
            <a:off x="6746167" y="887020"/>
            <a:ext cx="5001491" cy="3025617"/>
          </a:xfrm>
          <a:prstGeom prst="rect">
            <a:avLst/>
          </a:prstGeom>
        </p:spPr>
      </p:pic>
      <p:pic>
        <p:nvPicPr>
          <p:cNvPr id="9" name="Picture 8">
            <a:extLst>
              <a:ext uri="{FF2B5EF4-FFF2-40B4-BE49-F238E27FC236}">
                <a16:creationId xmlns:a16="http://schemas.microsoft.com/office/drawing/2014/main" id="{052A1414-5CAB-4E7F-8A57-25B34C196B04}"/>
              </a:ext>
            </a:extLst>
          </p:cNvPr>
          <p:cNvPicPr>
            <a:picLocks noChangeAspect="1"/>
          </p:cNvPicPr>
          <p:nvPr/>
        </p:nvPicPr>
        <p:blipFill rotWithShape="1">
          <a:blip r:embed="rId5">
            <a:extLst>
              <a:ext uri="{28A0092B-C50C-407E-A947-70E740481C1C}">
                <a14:useLocalDpi xmlns:a14="http://schemas.microsoft.com/office/drawing/2010/main" val="0"/>
              </a:ext>
            </a:extLst>
          </a:blip>
          <a:srcRect l="4472" t="33117" r="41878" b="16953"/>
          <a:stretch/>
        </p:blipFill>
        <p:spPr>
          <a:xfrm>
            <a:off x="1653044" y="926505"/>
            <a:ext cx="5030194" cy="2991347"/>
          </a:xfrm>
          <a:prstGeom prst="rect">
            <a:avLst/>
          </a:prstGeom>
        </p:spPr>
      </p:pic>
    </p:spTree>
    <p:extLst>
      <p:ext uri="{BB962C8B-B14F-4D97-AF65-F5344CB8AC3E}">
        <p14:creationId xmlns:p14="http://schemas.microsoft.com/office/powerpoint/2010/main" val="288556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F0018C-1E7D-4BCE-9803-8962C355D243}"/>
              </a:ext>
            </a:extLst>
          </p:cNvPr>
          <p:cNvSpPr>
            <a:spLocks noGrp="1"/>
          </p:cNvSpPr>
          <p:nvPr>
            <p:ph idx="1"/>
          </p:nvPr>
        </p:nvSpPr>
        <p:spPr>
          <a:xfrm>
            <a:off x="393869" y="293152"/>
            <a:ext cx="10976864" cy="6099182"/>
          </a:xfrm>
        </p:spPr>
        <p:txBody>
          <a:bodyPr>
            <a:normAutofit/>
          </a:bodyPr>
          <a:lstStyle/>
          <a:p>
            <a:pPr marL="0" indent="0">
              <a:lnSpc>
                <a:spcPct val="150000"/>
              </a:lnSpc>
              <a:buNone/>
            </a:pPr>
            <a:r>
              <a:rPr lang="en-US" b="1" dirty="0"/>
              <a:t>Income vs. Count</a:t>
            </a:r>
          </a:p>
          <a:p>
            <a:pPr>
              <a:lnSpc>
                <a:spcPct val="150000"/>
              </a:lnSpc>
            </a:pPr>
            <a:r>
              <a:rPr lang="en-US" dirty="0"/>
              <a:t>The above histogram gives us an idea about how the data is distributed across different values or bins.</a:t>
            </a:r>
          </a:p>
          <a:p>
            <a:pPr>
              <a:lnSpc>
                <a:spcPct val="150000"/>
              </a:lnSpc>
            </a:pPr>
            <a:r>
              <a:rPr lang="en-US" dirty="0"/>
              <a:t>It allows us to visually identify whether the data is positively skewed (tail to the right), negatively skewed (tail to the left), or approximately symmetric.</a:t>
            </a:r>
          </a:p>
          <a:p>
            <a:pPr>
              <a:lnSpc>
                <a:spcPct val="150000"/>
              </a:lnSpc>
            </a:pPr>
            <a:r>
              <a:rPr lang="en-US" dirty="0"/>
              <a:t>Here, we can see that, it is approximately symmetric, normally distributed.</a:t>
            </a:r>
          </a:p>
          <a:p>
            <a:pPr marL="0" indent="0">
              <a:lnSpc>
                <a:spcPct val="150000"/>
              </a:lnSpc>
              <a:buNone/>
            </a:pPr>
            <a:r>
              <a:rPr lang="en-IN" b="1" dirty="0"/>
              <a:t>Total Expenses vs. Count</a:t>
            </a:r>
          </a:p>
          <a:p>
            <a:pPr>
              <a:lnSpc>
                <a:spcPct val="150000"/>
              </a:lnSpc>
            </a:pPr>
            <a:r>
              <a:rPr lang="en-US" dirty="0"/>
              <a:t>Here, we can see that, Total Expenses is positively skewed(tail towards right side)</a:t>
            </a:r>
            <a:r>
              <a:rPr lang="en-IN" dirty="0"/>
              <a:t>.</a:t>
            </a:r>
          </a:p>
          <a:p>
            <a:pPr marL="0" indent="0">
              <a:lnSpc>
                <a:spcPct val="150000"/>
              </a:lnSpc>
              <a:buNone/>
            </a:pPr>
            <a:r>
              <a:rPr lang="en-IN" b="1" dirty="0"/>
              <a:t>Education vs. Count</a:t>
            </a:r>
          </a:p>
          <a:p>
            <a:pPr>
              <a:lnSpc>
                <a:spcPct val="150000"/>
              </a:lnSpc>
            </a:pPr>
            <a:r>
              <a:rPr lang="en-US" dirty="0"/>
              <a:t>Most of the people have completed their Graduations and only 54 people have done basic education.</a:t>
            </a:r>
          </a:p>
          <a:p>
            <a:pPr marL="0" indent="0">
              <a:lnSpc>
                <a:spcPct val="150000"/>
              </a:lnSpc>
              <a:buNone/>
            </a:pPr>
            <a:r>
              <a:rPr lang="en-IN" b="1" dirty="0"/>
              <a:t>Marital Status</a:t>
            </a:r>
          </a:p>
          <a:p>
            <a:pPr>
              <a:lnSpc>
                <a:spcPct val="150000"/>
              </a:lnSpc>
            </a:pPr>
            <a:r>
              <a:rPr lang="en-US" dirty="0"/>
              <a:t>Married and Together people are the most, rest category count is less than 500.</a:t>
            </a:r>
            <a:endParaRPr lang="en-IN" dirty="0"/>
          </a:p>
        </p:txBody>
      </p:sp>
    </p:spTree>
    <p:extLst>
      <p:ext uri="{BB962C8B-B14F-4D97-AF65-F5344CB8AC3E}">
        <p14:creationId xmlns:p14="http://schemas.microsoft.com/office/powerpoint/2010/main" val="291073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1DD106-DB05-4A8A-A1E2-E711321CA21A}"/>
              </a:ext>
            </a:extLst>
          </p:cNvPr>
          <p:cNvSpPr>
            <a:spLocks noGrp="1"/>
          </p:cNvSpPr>
          <p:nvPr>
            <p:ph idx="1"/>
          </p:nvPr>
        </p:nvSpPr>
        <p:spPr>
          <a:xfrm>
            <a:off x="41545" y="377445"/>
            <a:ext cx="982922" cy="384556"/>
          </a:xfrm>
        </p:spPr>
        <p:txBody>
          <a:bodyPr/>
          <a:lstStyle/>
          <a:p>
            <a:pPr marL="0" indent="0">
              <a:buNone/>
            </a:pPr>
            <a:r>
              <a:rPr lang="en-IN" u="sng" dirty="0"/>
              <a:t>Bar Plot</a:t>
            </a:r>
          </a:p>
        </p:txBody>
      </p:sp>
      <p:pic>
        <p:nvPicPr>
          <p:cNvPr id="4" name="Picture 3">
            <a:extLst>
              <a:ext uri="{FF2B5EF4-FFF2-40B4-BE49-F238E27FC236}">
                <a16:creationId xmlns:a16="http://schemas.microsoft.com/office/drawing/2014/main" id="{6A8970CA-9546-48D5-A6EE-FA8E1F67BF81}"/>
              </a:ext>
            </a:extLst>
          </p:cNvPr>
          <p:cNvPicPr>
            <a:picLocks noChangeAspect="1"/>
          </p:cNvPicPr>
          <p:nvPr/>
        </p:nvPicPr>
        <p:blipFill rotWithShape="1">
          <a:blip r:embed="rId2">
            <a:extLst>
              <a:ext uri="{28A0092B-C50C-407E-A947-70E740481C1C}">
                <a14:useLocalDpi xmlns:a14="http://schemas.microsoft.com/office/drawing/2010/main" val="0"/>
              </a:ext>
            </a:extLst>
          </a:blip>
          <a:srcRect l="6696" t="28516" r="28910" b="8081"/>
          <a:stretch/>
        </p:blipFill>
        <p:spPr>
          <a:xfrm>
            <a:off x="6231468" y="149503"/>
            <a:ext cx="4627989" cy="2944955"/>
          </a:xfrm>
          <a:prstGeom prst="rect">
            <a:avLst/>
          </a:prstGeom>
        </p:spPr>
      </p:pic>
      <p:pic>
        <p:nvPicPr>
          <p:cNvPr id="5" name="Picture 4">
            <a:extLst>
              <a:ext uri="{FF2B5EF4-FFF2-40B4-BE49-F238E27FC236}">
                <a16:creationId xmlns:a16="http://schemas.microsoft.com/office/drawing/2014/main" id="{A0F55700-5C20-4F97-B2EE-1C1588EE112E}"/>
              </a:ext>
            </a:extLst>
          </p:cNvPr>
          <p:cNvPicPr>
            <a:picLocks noChangeAspect="1"/>
          </p:cNvPicPr>
          <p:nvPr/>
        </p:nvPicPr>
        <p:blipFill rotWithShape="1">
          <a:blip r:embed="rId3">
            <a:extLst>
              <a:ext uri="{28A0092B-C50C-407E-A947-70E740481C1C}">
                <a14:useLocalDpi xmlns:a14="http://schemas.microsoft.com/office/drawing/2010/main" val="0"/>
              </a:ext>
            </a:extLst>
          </a:blip>
          <a:srcRect l="5533" t="24025" r="26768" b="7185"/>
          <a:stretch/>
        </p:blipFill>
        <p:spPr>
          <a:xfrm>
            <a:off x="1214010" y="149503"/>
            <a:ext cx="4746524" cy="2944954"/>
          </a:xfrm>
          <a:prstGeom prst="rect">
            <a:avLst/>
          </a:prstGeom>
        </p:spPr>
      </p:pic>
      <p:pic>
        <p:nvPicPr>
          <p:cNvPr id="6" name="Picture 5">
            <a:extLst>
              <a:ext uri="{FF2B5EF4-FFF2-40B4-BE49-F238E27FC236}">
                <a16:creationId xmlns:a16="http://schemas.microsoft.com/office/drawing/2014/main" id="{69F53A02-E5AE-4823-968C-C376E992FC6B}"/>
              </a:ext>
            </a:extLst>
          </p:cNvPr>
          <p:cNvPicPr>
            <a:picLocks noChangeAspect="1"/>
          </p:cNvPicPr>
          <p:nvPr/>
        </p:nvPicPr>
        <p:blipFill rotWithShape="1">
          <a:blip r:embed="rId4">
            <a:extLst>
              <a:ext uri="{28A0092B-C50C-407E-A947-70E740481C1C}">
                <a14:useLocalDpi xmlns:a14="http://schemas.microsoft.com/office/drawing/2010/main" val="0"/>
              </a:ext>
            </a:extLst>
          </a:blip>
          <a:srcRect l="5480" t="20795" r="44830" b="5952"/>
          <a:stretch/>
        </p:blipFill>
        <p:spPr>
          <a:xfrm>
            <a:off x="1214009" y="3246199"/>
            <a:ext cx="4746524" cy="3310556"/>
          </a:xfrm>
          <a:prstGeom prst="rect">
            <a:avLst/>
          </a:prstGeom>
        </p:spPr>
      </p:pic>
      <p:pic>
        <p:nvPicPr>
          <p:cNvPr id="9" name="Picture 8">
            <a:extLst>
              <a:ext uri="{FF2B5EF4-FFF2-40B4-BE49-F238E27FC236}">
                <a16:creationId xmlns:a16="http://schemas.microsoft.com/office/drawing/2014/main" id="{B6DAF270-795A-4E2D-B948-C7939803046A}"/>
              </a:ext>
            </a:extLst>
          </p:cNvPr>
          <p:cNvPicPr>
            <a:picLocks noChangeAspect="1"/>
          </p:cNvPicPr>
          <p:nvPr/>
        </p:nvPicPr>
        <p:blipFill>
          <a:blip r:embed="rId5"/>
          <a:stretch>
            <a:fillRect/>
          </a:stretch>
        </p:blipFill>
        <p:spPr>
          <a:xfrm>
            <a:off x="6231468" y="3246199"/>
            <a:ext cx="4746524" cy="3211578"/>
          </a:xfrm>
          <a:prstGeom prst="rect">
            <a:avLst/>
          </a:prstGeom>
        </p:spPr>
      </p:pic>
    </p:spTree>
    <p:extLst>
      <p:ext uri="{BB962C8B-B14F-4D97-AF65-F5344CB8AC3E}">
        <p14:creationId xmlns:p14="http://schemas.microsoft.com/office/powerpoint/2010/main" val="101428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598E50-967A-4460-893D-CB73EDE15578}"/>
              </a:ext>
            </a:extLst>
          </p:cNvPr>
          <p:cNvSpPr>
            <a:spLocks noGrp="1"/>
          </p:cNvSpPr>
          <p:nvPr>
            <p:ph idx="1"/>
          </p:nvPr>
        </p:nvSpPr>
        <p:spPr>
          <a:xfrm>
            <a:off x="389467" y="414867"/>
            <a:ext cx="11590866" cy="5791199"/>
          </a:xfrm>
        </p:spPr>
        <p:txBody>
          <a:bodyPr/>
          <a:lstStyle/>
          <a:p>
            <a:pPr marL="0" indent="0">
              <a:lnSpc>
                <a:spcPct val="150000"/>
              </a:lnSpc>
              <a:buNone/>
            </a:pPr>
            <a:r>
              <a:rPr lang="en-IN" b="1" dirty="0"/>
              <a:t>Expenses</a:t>
            </a:r>
          </a:p>
          <a:p>
            <a:pPr>
              <a:lnSpc>
                <a:spcPct val="150000"/>
              </a:lnSpc>
            </a:pPr>
            <a:r>
              <a:rPr lang="en-US" dirty="0"/>
              <a:t>Most of the expenses are made on the purchase of wine, while the least is spent on fruits.</a:t>
            </a:r>
            <a:endParaRPr lang="en-IN" dirty="0"/>
          </a:p>
          <a:p>
            <a:pPr marL="0" indent="0">
              <a:lnSpc>
                <a:spcPct val="150000"/>
              </a:lnSpc>
              <a:buNone/>
            </a:pPr>
            <a:r>
              <a:rPr lang="en-IN" b="1" dirty="0"/>
              <a:t>Total Purchases</a:t>
            </a:r>
          </a:p>
          <a:p>
            <a:pPr>
              <a:lnSpc>
                <a:spcPct val="150000"/>
              </a:lnSpc>
            </a:pPr>
            <a:r>
              <a:rPr lang="en-US" b="0" i="0" dirty="0">
                <a:solidFill>
                  <a:srgbClr val="000000"/>
                </a:solidFill>
                <a:effectLst/>
                <a:latin typeface="+mj-lt"/>
              </a:rPr>
              <a:t>About 12,970 purchases are made directly in stores, while 5,208 are made through deals.</a:t>
            </a:r>
            <a:endParaRPr lang="en-IN" b="0" i="0" dirty="0">
              <a:solidFill>
                <a:srgbClr val="000000"/>
              </a:solidFill>
              <a:effectLst/>
              <a:latin typeface="+mj-lt"/>
            </a:endParaRPr>
          </a:p>
          <a:p>
            <a:pPr marL="0" indent="0">
              <a:lnSpc>
                <a:spcPct val="150000"/>
              </a:lnSpc>
              <a:buNone/>
            </a:pPr>
            <a:r>
              <a:rPr lang="en-IN" b="1" dirty="0"/>
              <a:t>Total Expenses by Education Level</a:t>
            </a:r>
          </a:p>
          <a:p>
            <a:pPr>
              <a:lnSpc>
                <a:spcPct val="150000"/>
              </a:lnSpc>
            </a:pPr>
            <a:r>
              <a:rPr lang="en-US" dirty="0"/>
              <a:t>Most of the expenses are made by households with graduates, while the least is made by households where individuals have only completed basic education.</a:t>
            </a:r>
            <a:endParaRPr lang="en-IN" dirty="0"/>
          </a:p>
          <a:p>
            <a:pPr marL="0" indent="0">
              <a:lnSpc>
                <a:spcPct val="150000"/>
              </a:lnSpc>
              <a:buNone/>
            </a:pPr>
            <a:r>
              <a:rPr lang="en-US" b="1" dirty="0"/>
              <a:t>Total Expenses vs. Children</a:t>
            </a:r>
          </a:p>
          <a:p>
            <a:pPr>
              <a:lnSpc>
                <a:spcPct val="150000"/>
              </a:lnSpc>
            </a:pPr>
            <a:r>
              <a:rPr lang="en-US" dirty="0"/>
              <a:t>Larger Expenses are made by the households that have at least 1 child.</a:t>
            </a:r>
            <a:endParaRPr lang="en-IN" dirty="0"/>
          </a:p>
        </p:txBody>
      </p:sp>
    </p:spTree>
    <p:extLst>
      <p:ext uri="{BB962C8B-B14F-4D97-AF65-F5344CB8AC3E}">
        <p14:creationId xmlns:p14="http://schemas.microsoft.com/office/powerpoint/2010/main" val="341742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CC13BA-BE7B-4A95-ACD0-CD0ED7C7CDE1}"/>
              </a:ext>
            </a:extLst>
          </p:cNvPr>
          <p:cNvSpPr>
            <a:spLocks noGrp="1"/>
          </p:cNvSpPr>
          <p:nvPr>
            <p:ph idx="1"/>
          </p:nvPr>
        </p:nvSpPr>
        <p:spPr>
          <a:xfrm>
            <a:off x="173736" y="199644"/>
            <a:ext cx="2154597" cy="401489"/>
          </a:xfrm>
        </p:spPr>
        <p:txBody>
          <a:bodyPr/>
          <a:lstStyle/>
          <a:p>
            <a:pPr marL="0" indent="0">
              <a:buNone/>
            </a:pPr>
            <a:r>
              <a:rPr lang="en-IN" u="sng" dirty="0"/>
              <a:t>Boxplot &amp; Heat Map</a:t>
            </a:r>
          </a:p>
        </p:txBody>
      </p:sp>
      <p:pic>
        <p:nvPicPr>
          <p:cNvPr id="4" name="Picture 3">
            <a:extLst>
              <a:ext uri="{FF2B5EF4-FFF2-40B4-BE49-F238E27FC236}">
                <a16:creationId xmlns:a16="http://schemas.microsoft.com/office/drawing/2014/main" id="{152A9A54-09FF-413F-B24C-66529E972CF8}"/>
              </a:ext>
            </a:extLst>
          </p:cNvPr>
          <p:cNvPicPr>
            <a:picLocks noChangeAspect="1"/>
          </p:cNvPicPr>
          <p:nvPr/>
        </p:nvPicPr>
        <p:blipFill rotWithShape="1">
          <a:blip r:embed="rId2">
            <a:extLst>
              <a:ext uri="{28A0092B-C50C-407E-A947-70E740481C1C}">
                <a14:useLocalDpi xmlns:a14="http://schemas.microsoft.com/office/drawing/2010/main" val="0"/>
              </a:ext>
            </a:extLst>
          </a:blip>
          <a:srcRect l="4890" t="21358" r="49757" b="8090"/>
          <a:stretch/>
        </p:blipFill>
        <p:spPr>
          <a:xfrm>
            <a:off x="177572" y="1043016"/>
            <a:ext cx="5176630" cy="4561917"/>
          </a:xfrm>
          <a:prstGeom prst="rect">
            <a:avLst/>
          </a:prstGeom>
        </p:spPr>
      </p:pic>
      <p:pic>
        <p:nvPicPr>
          <p:cNvPr id="7" name="Picture 6">
            <a:extLst>
              <a:ext uri="{FF2B5EF4-FFF2-40B4-BE49-F238E27FC236}">
                <a16:creationId xmlns:a16="http://schemas.microsoft.com/office/drawing/2014/main" id="{FA3520FE-FE4A-4DD0-8CF6-867B5092705B}"/>
              </a:ext>
            </a:extLst>
          </p:cNvPr>
          <p:cNvPicPr>
            <a:picLocks noChangeAspect="1"/>
          </p:cNvPicPr>
          <p:nvPr/>
        </p:nvPicPr>
        <p:blipFill>
          <a:blip r:embed="rId3"/>
          <a:stretch>
            <a:fillRect/>
          </a:stretch>
        </p:blipFill>
        <p:spPr>
          <a:xfrm>
            <a:off x="5750130" y="1043016"/>
            <a:ext cx="6268134" cy="3170651"/>
          </a:xfrm>
          <a:prstGeom prst="rect">
            <a:avLst/>
          </a:prstGeom>
        </p:spPr>
      </p:pic>
      <p:sp>
        <p:nvSpPr>
          <p:cNvPr id="8" name="TextBox 7">
            <a:extLst>
              <a:ext uri="{FF2B5EF4-FFF2-40B4-BE49-F238E27FC236}">
                <a16:creationId xmlns:a16="http://schemas.microsoft.com/office/drawing/2014/main" id="{53C2EB28-D94C-4189-B41A-407412EB4265}"/>
              </a:ext>
            </a:extLst>
          </p:cNvPr>
          <p:cNvSpPr txBox="1"/>
          <p:nvPr/>
        </p:nvSpPr>
        <p:spPr>
          <a:xfrm>
            <a:off x="5750130" y="4445751"/>
            <a:ext cx="6155268" cy="1705532"/>
          </a:xfrm>
          <a:prstGeom prst="rect">
            <a:avLst/>
          </a:prstGeom>
          <a:noFill/>
        </p:spPr>
        <p:txBody>
          <a:bodyPr wrap="square" rtlCol="0">
            <a:spAutoFit/>
          </a:bodyPr>
          <a:lstStyle/>
          <a:p>
            <a:pPr>
              <a:lnSpc>
                <a:spcPct val="150000"/>
              </a:lnSpc>
            </a:pPr>
            <a:r>
              <a:rPr lang="en-IN" dirty="0"/>
              <a:t>There were a few outliers in each of the columns, which were replaced by the threshold values. </a:t>
            </a:r>
          </a:p>
          <a:p>
            <a:pPr>
              <a:lnSpc>
                <a:spcPct val="150000"/>
              </a:lnSpc>
            </a:pPr>
            <a:r>
              <a:rPr lang="en-US" dirty="0"/>
              <a:t>The highest correlation is between income and total expenses, followed by total expenses and total accepted campaigns.</a:t>
            </a:r>
            <a:endParaRPr lang="en-IN" dirty="0"/>
          </a:p>
        </p:txBody>
      </p:sp>
    </p:spTree>
    <p:extLst>
      <p:ext uri="{BB962C8B-B14F-4D97-AF65-F5344CB8AC3E}">
        <p14:creationId xmlns:p14="http://schemas.microsoft.com/office/powerpoint/2010/main" val="219325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F2397-C1CA-44A2-9488-2CED99C0D3BE}"/>
              </a:ext>
            </a:extLst>
          </p:cNvPr>
          <p:cNvSpPr>
            <a:spLocks noGrp="1"/>
          </p:cNvSpPr>
          <p:nvPr>
            <p:ph type="title"/>
          </p:nvPr>
        </p:nvSpPr>
        <p:spPr>
          <a:xfrm>
            <a:off x="114468" y="109558"/>
            <a:ext cx="11836063" cy="584709"/>
          </a:xfrm>
        </p:spPr>
        <p:txBody>
          <a:bodyPr>
            <a:normAutofit fontScale="90000"/>
          </a:bodyPr>
          <a:lstStyle/>
          <a:p>
            <a:r>
              <a:rPr lang="en-IN" dirty="0"/>
              <a:t>Feature engineering</a:t>
            </a:r>
          </a:p>
        </p:txBody>
      </p:sp>
      <p:sp>
        <p:nvSpPr>
          <p:cNvPr id="3" name="Content Placeholder 2">
            <a:extLst>
              <a:ext uri="{FF2B5EF4-FFF2-40B4-BE49-F238E27FC236}">
                <a16:creationId xmlns:a16="http://schemas.microsoft.com/office/drawing/2014/main" id="{6BB91586-33B1-4B5C-9485-5381C03E47FE}"/>
              </a:ext>
            </a:extLst>
          </p:cNvPr>
          <p:cNvSpPr>
            <a:spLocks noGrp="1"/>
          </p:cNvSpPr>
          <p:nvPr>
            <p:ph idx="1"/>
          </p:nvPr>
        </p:nvSpPr>
        <p:spPr>
          <a:xfrm>
            <a:off x="114469" y="3646459"/>
            <a:ext cx="11836063" cy="3101983"/>
          </a:xfrm>
        </p:spPr>
        <p:txBody>
          <a:bodyPr>
            <a:no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mj-lt"/>
              </a:rPr>
              <a:t>Extracted the age of each customer by subtracting the year of birth (</a:t>
            </a:r>
            <a:r>
              <a:rPr kumimoji="0" lang="en-US" altLang="en-US" sz="1400" b="1" i="0" u="none" strike="noStrike" cap="none" normalizeH="0" baseline="0" dirty="0">
                <a:ln>
                  <a:noFill/>
                </a:ln>
                <a:solidFill>
                  <a:schemeClr val="tx1"/>
                </a:solidFill>
                <a:effectLst/>
                <a:latin typeface="+mj-lt"/>
              </a:rPr>
              <a:t>Year Birth</a:t>
            </a:r>
            <a:r>
              <a:rPr kumimoji="0" lang="en-US" altLang="en-US" sz="1400" b="0" i="0" u="none" strike="noStrike" cap="none" normalizeH="0" baseline="0" dirty="0">
                <a:ln>
                  <a:noFill/>
                </a:ln>
                <a:solidFill>
                  <a:schemeClr val="tx1"/>
                </a:solidFill>
                <a:effectLst/>
                <a:latin typeface="+mj-lt"/>
              </a:rPr>
              <a:t>) from the current year.</a:t>
            </a:r>
          </a:p>
          <a:p>
            <a:pPr marL="285750" indent="-285750">
              <a:buFont typeface="Arial" panose="020B0604020202020204" pitchFamily="34" charset="0"/>
              <a:buChar char="•"/>
            </a:pPr>
            <a:r>
              <a:rPr lang="en-US" altLang="en-US" sz="1400" dirty="0">
                <a:solidFill>
                  <a:schemeClr val="tx1"/>
                </a:solidFill>
                <a:latin typeface="+mj-lt"/>
              </a:rPr>
              <a:t>Calculated the total number of years each customer has been with the company by subtracting the year they joined (</a:t>
            </a:r>
            <a:r>
              <a:rPr lang="en-US" altLang="en-US" sz="1400" b="1" dirty="0">
                <a:solidFill>
                  <a:schemeClr val="tx1"/>
                </a:solidFill>
                <a:latin typeface="+mj-lt"/>
              </a:rPr>
              <a:t>Dt_Customer</a:t>
            </a:r>
            <a:r>
              <a:rPr lang="en-US" altLang="en-US" sz="1400" dirty="0">
                <a:solidFill>
                  <a:schemeClr val="tx1"/>
                </a:solidFill>
                <a:latin typeface="+mj-lt"/>
              </a:rPr>
              <a:t>) from the current year.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mj-lt"/>
              </a:rPr>
              <a:t>Extracted the month and year of joining the company by the customer </a:t>
            </a:r>
          </a:p>
          <a:p>
            <a:pPr marL="285750" indent="-285750">
              <a:buFont typeface="Arial" panose="020B0604020202020204" pitchFamily="34" charset="0"/>
              <a:buChar char="•"/>
            </a:pPr>
            <a:r>
              <a:rPr lang="en-US" sz="1400" b="1" dirty="0">
                <a:solidFill>
                  <a:schemeClr val="tx1"/>
                </a:solidFill>
                <a:latin typeface="+mj-lt"/>
              </a:rPr>
              <a:t>Total Expenses </a:t>
            </a:r>
            <a:r>
              <a:rPr lang="en-US" sz="1400" dirty="0">
                <a:solidFill>
                  <a:schemeClr val="tx1"/>
                </a:solidFill>
                <a:latin typeface="+mj-lt"/>
              </a:rPr>
              <a:t>were calculated by summing up the spending on different product categories (wines, fruits, meat products, fish products, sweet products, and gold products).</a:t>
            </a:r>
          </a:p>
          <a:p>
            <a:pPr marL="285750" lvl="0" indent="-285750">
              <a:buFont typeface="Arial" panose="020B0604020202020204" pitchFamily="34" charset="0"/>
              <a:buChar char="•"/>
            </a:pPr>
            <a:r>
              <a:rPr lang="en-US" altLang="en-US" sz="1400" b="1" dirty="0">
                <a:solidFill>
                  <a:schemeClr val="tx1"/>
                </a:solidFill>
                <a:latin typeface="+mj-lt"/>
              </a:rPr>
              <a:t>Total Acc Cmp</a:t>
            </a:r>
            <a:r>
              <a:rPr lang="en-US" altLang="en-US" sz="1400" dirty="0">
                <a:solidFill>
                  <a:schemeClr val="tx1"/>
                </a:solidFill>
                <a:latin typeface="+mj-lt"/>
              </a:rPr>
              <a:t> column, which indicates customer engagement with marketing campaigns, useful for analyzing campaign effectiveness and customer responsiveness to marketing efforts. </a:t>
            </a:r>
          </a:p>
          <a:p>
            <a:pPr marL="285750" indent="-285750">
              <a:buFont typeface="Arial" panose="020B0604020202020204" pitchFamily="34" charset="0"/>
              <a:buChar char="•"/>
            </a:pPr>
            <a:r>
              <a:rPr lang="en-US" altLang="en-US" sz="1400" b="1" dirty="0">
                <a:solidFill>
                  <a:schemeClr val="tx1"/>
                </a:solidFill>
                <a:latin typeface="+mj-lt"/>
              </a:rPr>
              <a:t>TotalNumPurchases</a:t>
            </a:r>
            <a:r>
              <a:rPr lang="en-US" altLang="en-US" sz="1400" dirty="0">
                <a:solidFill>
                  <a:schemeClr val="tx1"/>
                </a:solidFill>
                <a:latin typeface="+mj-lt"/>
              </a:rPr>
              <a:t> column, offering a complete picture of each customer's purchasing activity across various channels</a:t>
            </a:r>
          </a:p>
          <a:p>
            <a:pPr marL="285750" lvl="0" indent="-285750">
              <a:buFont typeface="Arial" panose="020B0604020202020204" pitchFamily="34" charset="0"/>
              <a:buChar char="•"/>
            </a:pPr>
            <a:r>
              <a:rPr lang="en-US" altLang="en-US" sz="1400" b="1" dirty="0">
                <a:solidFill>
                  <a:schemeClr val="tx1"/>
                </a:solidFill>
                <a:latin typeface="+mj-lt"/>
              </a:rPr>
              <a:t>children</a:t>
            </a:r>
            <a:r>
              <a:rPr lang="en-US" altLang="en-US" sz="1400" dirty="0">
                <a:solidFill>
                  <a:schemeClr val="tx1"/>
                </a:solidFill>
                <a:latin typeface="+mj-lt"/>
              </a:rPr>
              <a:t> column, providing demographic information about the customers' households, which can be useful for targeted marketing and understanding the influence of family structure on purchasing behavior.  </a:t>
            </a:r>
          </a:p>
          <a:p>
            <a:endParaRPr lang="en-IN" sz="1400" dirty="0">
              <a:solidFill>
                <a:schemeClr val="tx1"/>
              </a:solidFill>
              <a:latin typeface="+mj-lt"/>
            </a:endParaRPr>
          </a:p>
        </p:txBody>
      </p:sp>
      <p:pic>
        <p:nvPicPr>
          <p:cNvPr id="4" name="Picture 3">
            <a:extLst>
              <a:ext uri="{FF2B5EF4-FFF2-40B4-BE49-F238E27FC236}">
                <a16:creationId xmlns:a16="http://schemas.microsoft.com/office/drawing/2014/main" id="{B337E2A5-BF47-413F-B6E8-0BEBD9A5AF87}"/>
              </a:ext>
            </a:extLst>
          </p:cNvPr>
          <p:cNvPicPr>
            <a:picLocks noChangeAspect="1"/>
          </p:cNvPicPr>
          <p:nvPr/>
        </p:nvPicPr>
        <p:blipFill rotWithShape="1">
          <a:blip r:embed="rId2">
            <a:extLst>
              <a:ext uri="{28A0092B-C50C-407E-A947-70E740481C1C}">
                <a14:useLocalDpi xmlns:a14="http://schemas.microsoft.com/office/drawing/2010/main" val="0"/>
              </a:ext>
            </a:extLst>
          </a:blip>
          <a:srcRect l="4200" t="33975" r="47134" b="54015"/>
          <a:stretch/>
        </p:blipFill>
        <p:spPr>
          <a:xfrm>
            <a:off x="114469" y="876369"/>
            <a:ext cx="5702131" cy="827680"/>
          </a:xfrm>
          <a:prstGeom prst="rect">
            <a:avLst/>
          </a:prstGeom>
        </p:spPr>
      </p:pic>
      <p:pic>
        <p:nvPicPr>
          <p:cNvPr id="5" name="Picture 4">
            <a:extLst>
              <a:ext uri="{FF2B5EF4-FFF2-40B4-BE49-F238E27FC236}">
                <a16:creationId xmlns:a16="http://schemas.microsoft.com/office/drawing/2014/main" id="{9A16BEDA-C7D0-4847-BCD2-BDD4EB9C7884}"/>
              </a:ext>
            </a:extLst>
          </p:cNvPr>
          <p:cNvPicPr>
            <a:picLocks noChangeAspect="1"/>
          </p:cNvPicPr>
          <p:nvPr/>
        </p:nvPicPr>
        <p:blipFill rotWithShape="1">
          <a:blip r:embed="rId2">
            <a:extLst>
              <a:ext uri="{28A0092B-C50C-407E-A947-70E740481C1C}">
                <a14:useLocalDpi xmlns:a14="http://schemas.microsoft.com/office/drawing/2010/main" val="0"/>
              </a:ext>
            </a:extLst>
          </a:blip>
          <a:srcRect l="4200" t="47192" b="30256"/>
          <a:stretch/>
        </p:blipFill>
        <p:spPr>
          <a:xfrm>
            <a:off x="114469" y="1849519"/>
            <a:ext cx="11586464" cy="1566885"/>
          </a:xfrm>
          <a:prstGeom prst="rect">
            <a:avLst/>
          </a:prstGeom>
        </p:spPr>
      </p:pic>
    </p:spTree>
    <p:extLst>
      <p:ext uri="{BB962C8B-B14F-4D97-AF65-F5344CB8AC3E}">
        <p14:creationId xmlns:p14="http://schemas.microsoft.com/office/powerpoint/2010/main" val="90554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0584FD-DA1B-45DB-B780-0B165BCD949C}"/>
              </a:ext>
            </a:extLst>
          </p:cNvPr>
          <p:cNvSpPr>
            <a:spLocks noGrp="1"/>
          </p:cNvSpPr>
          <p:nvPr>
            <p:ph idx="1"/>
          </p:nvPr>
        </p:nvSpPr>
        <p:spPr>
          <a:xfrm>
            <a:off x="54648" y="1090082"/>
            <a:ext cx="12082704" cy="1976288"/>
          </a:xfrm>
        </p:spPr>
        <p:txBody>
          <a:bodyPr>
            <a:normAutofit fontScale="85000" lnSpcReduction="10000"/>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1" i="0" u="none" strike="noStrike" cap="none" normalizeH="0" baseline="0" dirty="0">
                <a:ln>
                  <a:noFill/>
                </a:ln>
                <a:solidFill>
                  <a:schemeClr val="tx1"/>
                </a:solidFill>
                <a:effectLst/>
                <a:latin typeface="+mj-lt"/>
              </a:rPr>
              <a:t>Education1</a:t>
            </a:r>
            <a:r>
              <a:rPr kumimoji="0" lang="en-US" altLang="en-US" b="0" i="0" u="none" strike="noStrike" cap="none" normalizeH="0" baseline="0" dirty="0">
                <a:ln>
                  <a:noFill/>
                </a:ln>
                <a:solidFill>
                  <a:schemeClr val="tx1"/>
                </a:solidFill>
                <a:effectLst/>
                <a:latin typeface="+mj-lt"/>
              </a:rPr>
              <a:t> column, simplifying the education categories into "Basic," "Graduation," and "Postgraduation." This can help in analyzing educational impact on various outcomes without dealing with too many categories.</a:t>
            </a:r>
            <a:endParaRPr lang="en-US" altLang="en-US" dirty="0">
              <a:solidFill>
                <a:schemeClr val="tx1"/>
              </a:solidFill>
              <a:latin typeface="+mj-lt"/>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b="1" dirty="0">
                <a:solidFill>
                  <a:schemeClr val="tx1"/>
                </a:solidFill>
                <a:latin typeface="+mj-lt"/>
              </a:rPr>
              <a:t>Partner</a:t>
            </a:r>
            <a:r>
              <a:rPr lang="en-US" altLang="en-US" dirty="0">
                <a:solidFill>
                  <a:schemeClr val="tx1"/>
                </a:solidFill>
                <a:latin typeface="+mj-lt"/>
              </a:rPr>
              <a:t> column, which simplifies the analysis of marital status by categorizing customers as having a partner ("Yes") or not ("No"). This can be useful for understanding the influence of relationship status on customer behavior.</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en-US" altLang="en-US" b="1" dirty="0">
                <a:solidFill>
                  <a:schemeClr val="tx1"/>
                </a:solidFill>
                <a:latin typeface="+mj-lt"/>
              </a:rPr>
              <a:t>Age_Group</a:t>
            </a:r>
            <a:r>
              <a:rPr lang="en-US" altLang="en-US" dirty="0">
                <a:solidFill>
                  <a:schemeClr val="tx1"/>
                </a:solidFill>
                <a:latin typeface="+mj-lt"/>
              </a:rPr>
              <a:t> segments customers into age categories, aiding in age-related analysis and targeted marketing.</a:t>
            </a:r>
            <a:endParaRPr kumimoji="0" lang="en-US" altLang="en-US"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Bahnschrift" panose="020B0502040204020203" pitchFamily="34" charset="0"/>
              </a:rPr>
              <a:t> </a:t>
            </a:r>
          </a:p>
          <a:p>
            <a:endParaRPr lang="en-IN" dirty="0"/>
          </a:p>
        </p:txBody>
      </p:sp>
      <p:pic>
        <p:nvPicPr>
          <p:cNvPr id="4" name="Picture 3">
            <a:extLst>
              <a:ext uri="{FF2B5EF4-FFF2-40B4-BE49-F238E27FC236}">
                <a16:creationId xmlns:a16="http://schemas.microsoft.com/office/drawing/2014/main" id="{FA2FC0CE-5F7B-4112-B33F-A96445BC3434}"/>
              </a:ext>
            </a:extLst>
          </p:cNvPr>
          <p:cNvPicPr>
            <a:picLocks noChangeAspect="1"/>
          </p:cNvPicPr>
          <p:nvPr/>
        </p:nvPicPr>
        <p:blipFill rotWithShape="1">
          <a:blip r:embed="rId2">
            <a:extLst>
              <a:ext uri="{28A0092B-C50C-407E-A947-70E740481C1C}">
                <a14:useLocalDpi xmlns:a14="http://schemas.microsoft.com/office/drawing/2010/main" val="0"/>
              </a:ext>
            </a:extLst>
          </a:blip>
          <a:srcRect l="3250" t="35152" r="4226" b="56525"/>
          <a:stretch/>
        </p:blipFill>
        <p:spPr>
          <a:xfrm>
            <a:off x="109296" y="281565"/>
            <a:ext cx="10558704" cy="607435"/>
          </a:xfrm>
          <a:prstGeom prst="rect">
            <a:avLst/>
          </a:prstGeom>
        </p:spPr>
      </p:pic>
      <p:sp>
        <p:nvSpPr>
          <p:cNvPr id="5" name="TextBox 4">
            <a:extLst>
              <a:ext uri="{FF2B5EF4-FFF2-40B4-BE49-F238E27FC236}">
                <a16:creationId xmlns:a16="http://schemas.microsoft.com/office/drawing/2014/main" id="{73DEC8D6-43D6-4EA6-B108-03C65D64E62F}"/>
              </a:ext>
            </a:extLst>
          </p:cNvPr>
          <p:cNvSpPr txBox="1"/>
          <p:nvPr/>
        </p:nvSpPr>
        <p:spPr>
          <a:xfrm>
            <a:off x="109296" y="3059668"/>
            <a:ext cx="4336473" cy="369332"/>
          </a:xfrm>
          <a:prstGeom prst="rect">
            <a:avLst/>
          </a:prstGeom>
          <a:noFill/>
        </p:spPr>
        <p:txBody>
          <a:bodyPr wrap="square" rtlCol="0">
            <a:spAutoFit/>
          </a:bodyPr>
          <a:lstStyle/>
          <a:p>
            <a:r>
              <a:rPr lang="en-US" u="sng" dirty="0">
                <a:latin typeface="+mj-lt"/>
              </a:rPr>
              <a:t>Label Encoding</a:t>
            </a:r>
            <a:endParaRPr lang="en-IN" u="sng" dirty="0">
              <a:latin typeface="+mj-lt"/>
            </a:endParaRPr>
          </a:p>
        </p:txBody>
      </p:sp>
      <p:pic>
        <p:nvPicPr>
          <p:cNvPr id="6" name="Picture 5">
            <a:extLst>
              <a:ext uri="{FF2B5EF4-FFF2-40B4-BE49-F238E27FC236}">
                <a16:creationId xmlns:a16="http://schemas.microsoft.com/office/drawing/2014/main" id="{7F0317FE-91F5-46ED-8B42-34E8DAC1963A}"/>
              </a:ext>
            </a:extLst>
          </p:cNvPr>
          <p:cNvPicPr>
            <a:picLocks noChangeAspect="1"/>
          </p:cNvPicPr>
          <p:nvPr/>
        </p:nvPicPr>
        <p:blipFill rotWithShape="1">
          <a:blip r:embed="rId3">
            <a:extLst>
              <a:ext uri="{28A0092B-C50C-407E-A947-70E740481C1C}">
                <a14:useLocalDpi xmlns:a14="http://schemas.microsoft.com/office/drawing/2010/main" val="0"/>
              </a:ext>
            </a:extLst>
          </a:blip>
          <a:srcRect l="4527" t="40002" r="53678" b="39909"/>
          <a:stretch/>
        </p:blipFill>
        <p:spPr>
          <a:xfrm>
            <a:off x="109296" y="3429000"/>
            <a:ext cx="4617414" cy="1350774"/>
          </a:xfrm>
          <a:prstGeom prst="rect">
            <a:avLst/>
          </a:prstGeom>
        </p:spPr>
      </p:pic>
      <p:sp>
        <p:nvSpPr>
          <p:cNvPr id="7" name="TextBox 6">
            <a:extLst>
              <a:ext uri="{FF2B5EF4-FFF2-40B4-BE49-F238E27FC236}">
                <a16:creationId xmlns:a16="http://schemas.microsoft.com/office/drawing/2014/main" id="{F0BDFE80-0FF7-4A19-A336-04D4FF8E1155}"/>
              </a:ext>
            </a:extLst>
          </p:cNvPr>
          <p:cNvSpPr txBox="1"/>
          <p:nvPr/>
        </p:nvSpPr>
        <p:spPr>
          <a:xfrm>
            <a:off x="4968750" y="3429000"/>
            <a:ext cx="6131049"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j-lt"/>
              </a:rPr>
              <a:t>Label Encoding converts categorical values to numerical values, assigning each category a unique integer. </a:t>
            </a:r>
            <a:endParaRPr lang="en-IN" sz="1600" dirty="0">
              <a:latin typeface="+mj-lt"/>
            </a:endParaRPr>
          </a:p>
        </p:txBody>
      </p:sp>
      <p:sp>
        <p:nvSpPr>
          <p:cNvPr id="8" name="TextBox 7">
            <a:extLst>
              <a:ext uri="{FF2B5EF4-FFF2-40B4-BE49-F238E27FC236}">
                <a16:creationId xmlns:a16="http://schemas.microsoft.com/office/drawing/2014/main" id="{F7B6D934-901B-49DE-8160-86A5D6BDCFC4}"/>
              </a:ext>
            </a:extLst>
          </p:cNvPr>
          <p:cNvSpPr txBox="1"/>
          <p:nvPr/>
        </p:nvSpPr>
        <p:spPr>
          <a:xfrm>
            <a:off x="109297" y="4974507"/>
            <a:ext cx="1084504" cy="369332"/>
          </a:xfrm>
          <a:prstGeom prst="rect">
            <a:avLst/>
          </a:prstGeom>
          <a:noFill/>
        </p:spPr>
        <p:txBody>
          <a:bodyPr wrap="square" rtlCol="0">
            <a:spAutoFit/>
          </a:bodyPr>
          <a:lstStyle/>
          <a:p>
            <a:r>
              <a:rPr lang="en-US" u="sng" dirty="0">
                <a:latin typeface="+mj-lt"/>
              </a:rPr>
              <a:t>Scaling</a:t>
            </a:r>
            <a:endParaRPr lang="en-IN" u="sng" dirty="0">
              <a:latin typeface="+mj-lt"/>
            </a:endParaRPr>
          </a:p>
        </p:txBody>
      </p:sp>
      <p:pic>
        <p:nvPicPr>
          <p:cNvPr id="9" name="Picture 8">
            <a:extLst>
              <a:ext uri="{FF2B5EF4-FFF2-40B4-BE49-F238E27FC236}">
                <a16:creationId xmlns:a16="http://schemas.microsoft.com/office/drawing/2014/main" id="{153D4B3A-5EF2-4635-ACE3-C59622DD5566}"/>
              </a:ext>
            </a:extLst>
          </p:cNvPr>
          <p:cNvPicPr>
            <a:picLocks noChangeAspect="1"/>
          </p:cNvPicPr>
          <p:nvPr/>
        </p:nvPicPr>
        <p:blipFill rotWithShape="1">
          <a:blip r:embed="rId4">
            <a:extLst>
              <a:ext uri="{28A0092B-C50C-407E-A947-70E740481C1C}">
                <a14:useLocalDpi xmlns:a14="http://schemas.microsoft.com/office/drawing/2010/main" val="0"/>
              </a:ext>
            </a:extLst>
          </a:blip>
          <a:srcRect l="6373" t="49120" r="58663" b="33636"/>
          <a:stretch/>
        </p:blipFill>
        <p:spPr>
          <a:xfrm>
            <a:off x="183187" y="5343839"/>
            <a:ext cx="4543523" cy="1350774"/>
          </a:xfrm>
          <a:prstGeom prst="rect">
            <a:avLst/>
          </a:prstGeom>
        </p:spPr>
      </p:pic>
      <p:sp>
        <p:nvSpPr>
          <p:cNvPr id="10" name="TextBox 9">
            <a:extLst>
              <a:ext uri="{FF2B5EF4-FFF2-40B4-BE49-F238E27FC236}">
                <a16:creationId xmlns:a16="http://schemas.microsoft.com/office/drawing/2014/main" id="{DCBBE0DF-860A-41D9-953D-AEBD2752A65F}"/>
              </a:ext>
            </a:extLst>
          </p:cNvPr>
          <p:cNvSpPr txBox="1"/>
          <p:nvPr/>
        </p:nvSpPr>
        <p:spPr>
          <a:xfrm>
            <a:off x="4968750" y="5343839"/>
            <a:ext cx="6946929"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mj-lt"/>
              </a:rPr>
              <a:t>Standard Scaler transforms numerical features to have mean of 0 and a standard deviation 1, making them suitable for algorithms that require normalized input.</a:t>
            </a:r>
            <a:endParaRPr lang="en-IN" sz="1600" dirty="0">
              <a:latin typeface="+mj-lt"/>
            </a:endParaRPr>
          </a:p>
        </p:txBody>
      </p:sp>
    </p:spTree>
    <p:extLst>
      <p:ext uri="{BB962C8B-B14F-4D97-AF65-F5344CB8AC3E}">
        <p14:creationId xmlns:p14="http://schemas.microsoft.com/office/powerpoint/2010/main" val="253514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1468-FC8E-4D4B-90DE-7CD2AFC2983B}"/>
              </a:ext>
            </a:extLst>
          </p:cNvPr>
          <p:cNvSpPr>
            <a:spLocks noGrp="1"/>
          </p:cNvSpPr>
          <p:nvPr>
            <p:ph type="title"/>
          </p:nvPr>
        </p:nvSpPr>
        <p:spPr>
          <a:xfrm>
            <a:off x="139868" y="160359"/>
            <a:ext cx="11798131" cy="686308"/>
          </a:xfrm>
        </p:spPr>
        <p:txBody>
          <a:bodyPr>
            <a:normAutofit fontScale="90000"/>
          </a:bodyPr>
          <a:lstStyle/>
          <a:p>
            <a:r>
              <a:rPr lang="en-IN" dirty="0"/>
              <a:t>Model selection</a:t>
            </a:r>
          </a:p>
        </p:txBody>
      </p:sp>
      <p:graphicFrame>
        <p:nvGraphicFramePr>
          <p:cNvPr id="4" name="Content Placeholder 3">
            <a:extLst>
              <a:ext uri="{FF2B5EF4-FFF2-40B4-BE49-F238E27FC236}">
                <a16:creationId xmlns:a16="http://schemas.microsoft.com/office/drawing/2014/main" id="{89D6BBF6-8FB8-4EC1-9B51-B9D6B50F9729}"/>
              </a:ext>
            </a:extLst>
          </p:cNvPr>
          <p:cNvGraphicFramePr>
            <a:graphicFrameLocks noGrp="1"/>
          </p:cNvGraphicFramePr>
          <p:nvPr>
            <p:ph idx="1"/>
            <p:extLst>
              <p:ext uri="{D42A27DB-BD31-4B8C-83A1-F6EECF244321}">
                <p14:modId xmlns:p14="http://schemas.microsoft.com/office/powerpoint/2010/main" val="1591019644"/>
              </p:ext>
            </p:extLst>
          </p:nvPr>
        </p:nvGraphicFramePr>
        <p:xfrm>
          <a:off x="139869" y="1309159"/>
          <a:ext cx="11493330" cy="3305174"/>
        </p:xfrm>
        <a:graphic>
          <a:graphicData uri="http://schemas.openxmlformats.org/drawingml/2006/table">
            <a:tbl>
              <a:tblPr firstRow="1" bandRow="1">
                <a:tableStyleId>{BC89EF96-8CEA-46FF-86C4-4CE0E7609802}</a:tableStyleId>
              </a:tblPr>
              <a:tblGrid>
                <a:gridCol w="1045614">
                  <a:extLst>
                    <a:ext uri="{9D8B030D-6E8A-4147-A177-3AD203B41FA5}">
                      <a16:colId xmlns:a16="http://schemas.microsoft.com/office/drawing/2014/main" val="996024483"/>
                    </a:ext>
                  </a:extLst>
                </a:gridCol>
                <a:gridCol w="2091230">
                  <a:extLst>
                    <a:ext uri="{9D8B030D-6E8A-4147-A177-3AD203B41FA5}">
                      <a16:colId xmlns:a16="http://schemas.microsoft.com/office/drawing/2014/main" val="1657490073"/>
                    </a:ext>
                  </a:extLst>
                </a:gridCol>
                <a:gridCol w="4933154">
                  <a:extLst>
                    <a:ext uri="{9D8B030D-6E8A-4147-A177-3AD203B41FA5}">
                      <a16:colId xmlns:a16="http://schemas.microsoft.com/office/drawing/2014/main" val="3337135200"/>
                    </a:ext>
                  </a:extLst>
                </a:gridCol>
                <a:gridCol w="3423332">
                  <a:extLst>
                    <a:ext uri="{9D8B030D-6E8A-4147-A177-3AD203B41FA5}">
                      <a16:colId xmlns:a16="http://schemas.microsoft.com/office/drawing/2014/main" val="3735996745"/>
                    </a:ext>
                  </a:extLst>
                </a:gridCol>
              </a:tblGrid>
              <a:tr h="388844">
                <a:tc>
                  <a:txBody>
                    <a:bodyPr/>
                    <a:lstStyle/>
                    <a:p>
                      <a:r>
                        <a:rPr lang="en-IN" dirty="0">
                          <a:latin typeface="+mj-lt"/>
                        </a:rPr>
                        <a:t>Sl.No</a:t>
                      </a:r>
                    </a:p>
                  </a:txBody>
                  <a:tcPr/>
                </a:tc>
                <a:tc>
                  <a:txBody>
                    <a:bodyPr/>
                    <a:lstStyle/>
                    <a:p>
                      <a:r>
                        <a:rPr lang="en-IN" dirty="0">
                          <a:latin typeface="+mj-lt"/>
                        </a:rPr>
                        <a:t>MODEL</a:t>
                      </a:r>
                    </a:p>
                  </a:txBody>
                  <a:tcPr/>
                </a:tc>
                <a:tc>
                  <a:txBody>
                    <a:bodyPr/>
                    <a:lstStyle/>
                    <a:p>
                      <a:r>
                        <a:rPr lang="en-US" dirty="0">
                          <a:latin typeface="+mj-lt"/>
                        </a:rPr>
                        <a:t>HYPER-PARAMETER</a:t>
                      </a:r>
                      <a:endParaRPr lang="en-IN" dirty="0">
                        <a:latin typeface="+mj-lt"/>
                      </a:endParaRPr>
                    </a:p>
                  </a:txBody>
                  <a:tcPr/>
                </a:tc>
                <a:tc>
                  <a:txBody>
                    <a:bodyPr/>
                    <a:lstStyle/>
                    <a:p>
                      <a:r>
                        <a:rPr lang="en-US" dirty="0">
                          <a:latin typeface="+mj-lt"/>
                        </a:rPr>
                        <a:t>SILHOUETTE</a:t>
                      </a:r>
                      <a:r>
                        <a:rPr lang="en-US" baseline="0" dirty="0">
                          <a:latin typeface="+mj-lt"/>
                        </a:rPr>
                        <a:t> SCORE</a:t>
                      </a:r>
                      <a:endParaRPr lang="en-IN" dirty="0">
                        <a:latin typeface="+mj-lt"/>
                      </a:endParaRPr>
                    </a:p>
                  </a:txBody>
                  <a:tcPr/>
                </a:tc>
                <a:extLst>
                  <a:ext uri="{0D108BD9-81ED-4DB2-BD59-A6C34878D82A}">
                    <a16:rowId xmlns:a16="http://schemas.microsoft.com/office/drawing/2014/main" val="3561979688"/>
                  </a:ext>
                </a:extLst>
              </a:tr>
              <a:tr h="972110">
                <a:tc>
                  <a:txBody>
                    <a:bodyPr/>
                    <a:lstStyle/>
                    <a:p>
                      <a:r>
                        <a:rPr lang="en-IN" dirty="0">
                          <a:latin typeface="+mj-lt"/>
                        </a:rPr>
                        <a:t>1.</a:t>
                      </a:r>
                    </a:p>
                  </a:txBody>
                  <a:tcPr/>
                </a:tc>
                <a:tc>
                  <a:txBody>
                    <a:bodyPr/>
                    <a:lstStyle/>
                    <a:p>
                      <a:r>
                        <a:rPr lang="en-US" dirty="0">
                          <a:latin typeface="+mj-lt"/>
                        </a:rPr>
                        <a:t>DBSCAN</a:t>
                      </a:r>
                      <a:endParaRPr lang="en-IN" dirty="0">
                        <a:latin typeface="+mj-lt"/>
                      </a:endParaRPr>
                    </a:p>
                  </a:txBody>
                  <a:tcPr/>
                </a:tc>
                <a:tc>
                  <a:txBody>
                    <a:bodyPr/>
                    <a:lstStyle/>
                    <a:p>
                      <a:r>
                        <a:rPr lang="en-IN" sz="1800" b="0" i="0" kern="1200" dirty="0">
                          <a:solidFill>
                            <a:schemeClr val="tx1"/>
                          </a:solidFill>
                          <a:effectLst/>
                          <a:latin typeface="+mj-lt"/>
                          <a:ea typeface="+mn-ea"/>
                          <a:cs typeface="+mn-cs"/>
                        </a:rPr>
                        <a:t>eps: 0.3, min_samples: 3</a:t>
                      </a:r>
                    </a:p>
                    <a:p>
                      <a:r>
                        <a:rPr lang="en-IN" sz="1800" b="0" i="0" kern="1200" dirty="0">
                          <a:solidFill>
                            <a:schemeClr val="tx1"/>
                          </a:solidFill>
                          <a:effectLst/>
                          <a:latin typeface="+mj-lt"/>
                          <a:ea typeface="+mn-ea"/>
                          <a:cs typeface="+mn-cs"/>
                        </a:rPr>
                        <a:t>eps: 0.4, min_samples: 3</a:t>
                      </a:r>
                    </a:p>
                    <a:p>
                      <a:r>
                        <a:rPr lang="en-IN" sz="1800" b="0" i="0" kern="1200" dirty="0">
                          <a:solidFill>
                            <a:schemeClr val="tx1"/>
                          </a:solidFill>
                          <a:effectLst/>
                          <a:latin typeface="+mj-lt"/>
                          <a:ea typeface="+mn-ea"/>
                          <a:cs typeface="+mn-cs"/>
                        </a:rPr>
                        <a:t>eps: 0.5, min_samples: 3</a:t>
                      </a:r>
                      <a:endParaRPr lang="en-IN" dirty="0">
                        <a:latin typeface="+mj-lt"/>
                      </a:endParaRPr>
                    </a:p>
                  </a:txBody>
                  <a:tcPr/>
                </a:tc>
                <a:tc>
                  <a:txBody>
                    <a:bodyPr/>
                    <a:lstStyle/>
                    <a:p>
                      <a:r>
                        <a:rPr lang="en-US" dirty="0">
                          <a:latin typeface="+mj-lt"/>
                        </a:rPr>
                        <a:t>-0.439</a:t>
                      </a:r>
                    </a:p>
                    <a:p>
                      <a:r>
                        <a:rPr lang="en-US" dirty="0">
                          <a:latin typeface="+mj-lt"/>
                        </a:rPr>
                        <a:t>-0.439</a:t>
                      </a:r>
                    </a:p>
                    <a:p>
                      <a:r>
                        <a:rPr lang="en-US" dirty="0">
                          <a:latin typeface="+mj-lt"/>
                        </a:rPr>
                        <a:t>-0.439</a:t>
                      </a:r>
                      <a:endParaRPr lang="en-IN" dirty="0">
                        <a:latin typeface="+mj-lt"/>
                      </a:endParaRPr>
                    </a:p>
                  </a:txBody>
                  <a:tcPr/>
                </a:tc>
                <a:extLst>
                  <a:ext uri="{0D108BD9-81ED-4DB2-BD59-A6C34878D82A}">
                    <a16:rowId xmlns:a16="http://schemas.microsoft.com/office/drawing/2014/main" val="3757878925"/>
                  </a:ext>
                </a:extLst>
              </a:tr>
              <a:tr h="1263743">
                <a:tc>
                  <a:txBody>
                    <a:bodyPr/>
                    <a:lstStyle/>
                    <a:p>
                      <a:r>
                        <a:rPr lang="en-IN" dirty="0">
                          <a:latin typeface="+mj-lt"/>
                        </a:rPr>
                        <a:t>2.</a:t>
                      </a:r>
                    </a:p>
                  </a:txBody>
                  <a:tcPr/>
                </a:tc>
                <a:tc>
                  <a:txBody>
                    <a:bodyPr/>
                    <a:lstStyle/>
                    <a:p>
                      <a:r>
                        <a:rPr lang="en-US" dirty="0">
                          <a:latin typeface="+mj-lt"/>
                        </a:rPr>
                        <a:t>Hierarchical</a:t>
                      </a:r>
                      <a:r>
                        <a:rPr lang="en-US" baseline="0" dirty="0">
                          <a:latin typeface="+mj-lt"/>
                        </a:rPr>
                        <a:t> </a:t>
                      </a:r>
                      <a:endParaRPr lang="en-IN"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tx1"/>
                          </a:solidFill>
                          <a:effectLst/>
                          <a:latin typeface="+mj-lt"/>
                          <a:ea typeface="+mn-ea"/>
                          <a:cs typeface="+mn-cs"/>
                        </a:rPr>
                        <a:t>linkage: ward,</a:t>
                      </a:r>
                      <a:r>
                        <a:rPr lang="en-IN" sz="1800" b="0" kern="1200" baseline="0" dirty="0">
                          <a:solidFill>
                            <a:schemeClr val="tx1"/>
                          </a:solidFill>
                          <a:effectLst/>
                          <a:latin typeface="+mj-lt"/>
                          <a:ea typeface="+mn-ea"/>
                          <a:cs typeface="+mn-cs"/>
                        </a:rPr>
                        <a:t> </a:t>
                      </a:r>
                      <a:r>
                        <a:rPr lang="en-IN" sz="1800" b="0" kern="1200" dirty="0">
                          <a:solidFill>
                            <a:schemeClr val="tx1"/>
                          </a:solidFill>
                          <a:effectLst/>
                          <a:latin typeface="+mj-lt"/>
                          <a:ea typeface="+mn-ea"/>
                          <a:cs typeface="+mn-cs"/>
                        </a:rPr>
                        <a:t>affinity: euclidean</a:t>
                      </a:r>
                    </a:p>
                    <a:p>
                      <a:pPr marL="0" marR="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tx1"/>
                          </a:solidFill>
                          <a:effectLst/>
                          <a:latin typeface="+mj-lt"/>
                          <a:ea typeface="+mn-ea"/>
                          <a:cs typeface="+mn-cs"/>
                        </a:rPr>
                        <a:t>linkage: complete,</a:t>
                      </a:r>
                      <a:r>
                        <a:rPr lang="en-IN" sz="1800" b="0" kern="1200" baseline="0" dirty="0">
                          <a:solidFill>
                            <a:schemeClr val="tx1"/>
                          </a:solidFill>
                          <a:effectLst/>
                          <a:latin typeface="+mj-lt"/>
                          <a:ea typeface="+mn-ea"/>
                          <a:cs typeface="+mn-cs"/>
                        </a:rPr>
                        <a:t> </a:t>
                      </a:r>
                      <a:r>
                        <a:rPr lang="en-IN" sz="1800" b="0" kern="1200" dirty="0">
                          <a:solidFill>
                            <a:schemeClr val="tx1"/>
                          </a:solidFill>
                          <a:effectLst/>
                          <a:latin typeface="+mj-lt"/>
                          <a:ea typeface="+mn-ea"/>
                          <a:cs typeface="+mn-cs"/>
                        </a:rPr>
                        <a:t>affinity: manhattan</a:t>
                      </a:r>
                    </a:p>
                    <a:p>
                      <a:pPr marL="0" marR="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tx1"/>
                          </a:solidFill>
                          <a:effectLst/>
                          <a:latin typeface="+mj-lt"/>
                          <a:ea typeface="+mn-ea"/>
                          <a:cs typeface="+mn-cs"/>
                        </a:rPr>
                        <a:t>linkage:average,</a:t>
                      </a:r>
                      <a:r>
                        <a:rPr lang="en-IN" sz="1800" b="0" kern="1200" baseline="0" dirty="0">
                          <a:solidFill>
                            <a:schemeClr val="tx1"/>
                          </a:solidFill>
                          <a:effectLst/>
                          <a:latin typeface="+mj-lt"/>
                          <a:ea typeface="+mn-ea"/>
                          <a:cs typeface="+mn-cs"/>
                        </a:rPr>
                        <a:t> </a:t>
                      </a:r>
                      <a:r>
                        <a:rPr lang="en-IN" sz="1800" b="0" kern="1200" dirty="0">
                          <a:solidFill>
                            <a:schemeClr val="tx1"/>
                          </a:solidFill>
                          <a:effectLst/>
                          <a:latin typeface="+mj-lt"/>
                          <a:ea typeface="+mn-ea"/>
                          <a:cs typeface="+mn-cs"/>
                        </a:rPr>
                        <a:t>affinity:manhattan</a:t>
                      </a:r>
                    </a:p>
                    <a:p>
                      <a:pPr marL="0" marR="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tx1"/>
                          </a:solidFill>
                          <a:effectLst/>
                          <a:latin typeface="+mj-lt"/>
                          <a:ea typeface="+mn-ea"/>
                          <a:cs typeface="+mn-cs"/>
                        </a:rPr>
                        <a:t>linkage:simple,</a:t>
                      </a:r>
                      <a:r>
                        <a:rPr lang="en-IN" sz="1800" b="0" kern="1200" baseline="0" dirty="0">
                          <a:solidFill>
                            <a:schemeClr val="tx1"/>
                          </a:solidFill>
                          <a:effectLst/>
                          <a:latin typeface="+mj-lt"/>
                          <a:ea typeface="+mn-ea"/>
                          <a:cs typeface="+mn-cs"/>
                        </a:rPr>
                        <a:t> </a:t>
                      </a:r>
                      <a:r>
                        <a:rPr lang="en-IN" sz="1800" b="0" kern="1200" dirty="0">
                          <a:solidFill>
                            <a:schemeClr val="tx1"/>
                          </a:solidFill>
                          <a:effectLst/>
                          <a:latin typeface="+mj-lt"/>
                          <a:ea typeface="+mn-ea"/>
                          <a:cs typeface="+mn-cs"/>
                        </a:rPr>
                        <a:t>affinity:manhattan</a:t>
                      </a:r>
                    </a:p>
                  </a:txBody>
                  <a:tcPr/>
                </a:tc>
                <a:tc>
                  <a:txBody>
                    <a:bodyPr/>
                    <a:lstStyle/>
                    <a:p>
                      <a:r>
                        <a:rPr lang="en-US" dirty="0">
                          <a:latin typeface="+mj-lt"/>
                        </a:rPr>
                        <a:t>0.205</a:t>
                      </a:r>
                      <a:endParaRPr lang="en-IN" dirty="0">
                        <a:latin typeface="+mj-lt"/>
                      </a:endParaRPr>
                    </a:p>
                    <a:p>
                      <a:r>
                        <a:rPr lang="en-US" dirty="0">
                          <a:latin typeface="+mj-lt"/>
                        </a:rPr>
                        <a:t>0.166</a:t>
                      </a:r>
                    </a:p>
                    <a:p>
                      <a:r>
                        <a:rPr lang="en-US" dirty="0">
                          <a:latin typeface="+mj-lt"/>
                        </a:rPr>
                        <a:t>0.166</a:t>
                      </a:r>
                    </a:p>
                    <a:p>
                      <a:r>
                        <a:rPr lang="en-US" dirty="0">
                          <a:latin typeface="+mj-lt"/>
                        </a:rPr>
                        <a:t>0.166</a:t>
                      </a:r>
                      <a:endParaRPr lang="en-IN" dirty="0">
                        <a:latin typeface="+mj-lt"/>
                      </a:endParaRPr>
                    </a:p>
                  </a:txBody>
                  <a:tcPr/>
                </a:tc>
                <a:extLst>
                  <a:ext uri="{0D108BD9-81ED-4DB2-BD59-A6C34878D82A}">
                    <a16:rowId xmlns:a16="http://schemas.microsoft.com/office/drawing/2014/main" val="135707127"/>
                  </a:ext>
                </a:extLst>
              </a:tr>
              <a:tr h="680477">
                <a:tc>
                  <a:txBody>
                    <a:bodyPr/>
                    <a:lstStyle/>
                    <a:p>
                      <a:r>
                        <a:rPr lang="en-IN" dirty="0">
                          <a:latin typeface="+mj-lt"/>
                        </a:rPr>
                        <a:t>3.</a:t>
                      </a:r>
                    </a:p>
                  </a:txBody>
                  <a:tcPr/>
                </a:tc>
                <a:tc>
                  <a:txBody>
                    <a:bodyPr/>
                    <a:lstStyle/>
                    <a:p>
                      <a:r>
                        <a:rPr lang="en-US" dirty="0">
                          <a:latin typeface="+mj-lt"/>
                        </a:rPr>
                        <a:t>K-Means</a:t>
                      </a:r>
                      <a:endParaRPr lang="en-IN" dirty="0">
                        <a:latin typeface="+mj-lt"/>
                      </a:endParaRPr>
                    </a:p>
                  </a:txBody>
                  <a:tcPr/>
                </a:tc>
                <a:tc>
                  <a:txBody>
                    <a:bodyPr/>
                    <a:lstStyle/>
                    <a:p>
                      <a:r>
                        <a:rPr lang="en-US" dirty="0">
                          <a:latin typeface="+mj-lt"/>
                        </a:rPr>
                        <a:t>K=4</a:t>
                      </a:r>
                    </a:p>
                    <a:p>
                      <a:r>
                        <a:rPr lang="en-US" dirty="0">
                          <a:latin typeface="+mj-lt"/>
                        </a:rPr>
                        <a:t>K=5</a:t>
                      </a:r>
                    </a:p>
                  </a:txBody>
                  <a:tcPr/>
                </a:tc>
                <a:tc>
                  <a:txBody>
                    <a:bodyPr/>
                    <a:lstStyle/>
                    <a:p>
                      <a:r>
                        <a:rPr lang="en-US" dirty="0">
                          <a:latin typeface="+mj-lt"/>
                        </a:rPr>
                        <a:t>0.26</a:t>
                      </a:r>
                    </a:p>
                    <a:p>
                      <a:r>
                        <a:rPr lang="en-US" dirty="0">
                          <a:latin typeface="+mj-lt"/>
                        </a:rPr>
                        <a:t>0.20</a:t>
                      </a:r>
                      <a:endParaRPr lang="en-IN" dirty="0">
                        <a:latin typeface="+mj-lt"/>
                      </a:endParaRPr>
                    </a:p>
                  </a:txBody>
                  <a:tcPr/>
                </a:tc>
                <a:extLst>
                  <a:ext uri="{0D108BD9-81ED-4DB2-BD59-A6C34878D82A}">
                    <a16:rowId xmlns:a16="http://schemas.microsoft.com/office/drawing/2014/main" val="1154226377"/>
                  </a:ext>
                </a:extLst>
              </a:tr>
            </a:tbl>
          </a:graphicData>
        </a:graphic>
      </p:graphicFrame>
      <p:sp>
        <p:nvSpPr>
          <p:cNvPr id="5" name="Rectangle 4">
            <a:extLst>
              <a:ext uri="{FF2B5EF4-FFF2-40B4-BE49-F238E27FC236}">
                <a16:creationId xmlns:a16="http://schemas.microsoft.com/office/drawing/2014/main" id="{F763EC57-41BD-44CC-AB86-252527185998}"/>
              </a:ext>
            </a:extLst>
          </p:cNvPr>
          <p:cNvSpPr/>
          <p:nvPr/>
        </p:nvSpPr>
        <p:spPr>
          <a:xfrm>
            <a:off x="69934" y="4881902"/>
            <a:ext cx="12052131" cy="1200329"/>
          </a:xfrm>
          <a:prstGeom prst="rect">
            <a:avLst/>
          </a:prstGeom>
        </p:spPr>
        <p:txBody>
          <a:bodyPr wrap="square">
            <a:spAutoFit/>
          </a:bodyPr>
          <a:lstStyle/>
          <a:p>
            <a:r>
              <a:rPr lang="en-US" dirty="0">
                <a:latin typeface="+mj-lt"/>
              </a:rPr>
              <a:t>This Silhouette score at k=4 (while not very high) suggests that K-Means is able to form somewhat distinct clusters, but there might still be some overlap or outliers. But this score is higher than the silhouette scores obtained from DBSCAN and hierarchical clustering.</a:t>
            </a:r>
          </a:p>
          <a:p>
            <a:r>
              <a:rPr lang="en-US" dirty="0">
                <a:latin typeface="+mj-lt"/>
              </a:rPr>
              <a:t>So we can conclude that k-means clustering with k=4 would likely provide better clustering results for this dataset.</a:t>
            </a:r>
            <a:endParaRPr lang="en-US" b="0" i="0" dirty="0">
              <a:effectLst/>
              <a:latin typeface="+mj-lt"/>
            </a:endParaRPr>
          </a:p>
        </p:txBody>
      </p:sp>
    </p:spTree>
    <p:extLst>
      <p:ext uri="{BB962C8B-B14F-4D97-AF65-F5344CB8AC3E}">
        <p14:creationId xmlns:p14="http://schemas.microsoft.com/office/powerpoint/2010/main" val="5424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B72BA-CA44-4CC9-A75A-F7A216009433}"/>
              </a:ext>
            </a:extLst>
          </p:cNvPr>
          <p:cNvSpPr>
            <a:spLocks noGrp="1"/>
          </p:cNvSpPr>
          <p:nvPr>
            <p:ph type="title"/>
          </p:nvPr>
        </p:nvSpPr>
        <p:spPr>
          <a:xfrm>
            <a:off x="106003" y="219625"/>
            <a:ext cx="11840464" cy="584708"/>
          </a:xfrm>
        </p:spPr>
        <p:txBody>
          <a:bodyPr>
            <a:normAutofit fontScale="90000"/>
          </a:bodyPr>
          <a:lstStyle/>
          <a:p>
            <a:r>
              <a:rPr lang="en-IN" dirty="0"/>
              <a:t>K-means model</a:t>
            </a:r>
          </a:p>
        </p:txBody>
      </p:sp>
      <p:pic>
        <p:nvPicPr>
          <p:cNvPr id="4" name="Picture 3">
            <a:extLst>
              <a:ext uri="{FF2B5EF4-FFF2-40B4-BE49-F238E27FC236}">
                <a16:creationId xmlns:a16="http://schemas.microsoft.com/office/drawing/2014/main" id="{0577724A-A6C5-47F1-9C62-C1042B327299}"/>
              </a:ext>
            </a:extLst>
          </p:cNvPr>
          <p:cNvPicPr>
            <a:picLocks noChangeAspect="1"/>
          </p:cNvPicPr>
          <p:nvPr/>
        </p:nvPicPr>
        <p:blipFill rotWithShape="1">
          <a:blip r:embed="rId2">
            <a:extLst>
              <a:ext uri="{28A0092B-C50C-407E-A947-70E740481C1C}">
                <a14:useLocalDpi xmlns:a14="http://schemas.microsoft.com/office/drawing/2010/main" val="0"/>
              </a:ext>
            </a:extLst>
          </a:blip>
          <a:srcRect l="5372" t="29615" r="63534" b="46376"/>
          <a:stretch/>
        </p:blipFill>
        <p:spPr>
          <a:xfrm>
            <a:off x="175893" y="1056129"/>
            <a:ext cx="5115774" cy="2121075"/>
          </a:xfrm>
          <a:prstGeom prst="rect">
            <a:avLst/>
          </a:prstGeom>
        </p:spPr>
      </p:pic>
      <p:pic>
        <p:nvPicPr>
          <p:cNvPr id="5" name="Picture 4">
            <a:extLst>
              <a:ext uri="{FF2B5EF4-FFF2-40B4-BE49-F238E27FC236}">
                <a16:creationId xmlns:a16="http://schemas.microsoft.com/office/drawing/2014/main" id="{DD752AD3-7912-44AD-A617-A22A499D3C52}"/>
              </a:ext>
            </a:extLst>
          </p:cNvPr>
          <p:cNvPicPr>
            <a:picLocks noChangeAspect="1"/>
          </p:cNvPicPr>
          <p:nvPr/>
        </p:nvPicPr>
        <p:blipFill rotWithShape="1">
          <a:blip r:embed="rId3">
            <a:extLst>
              <a:ext uri="{28A0092B-C50C-407E-A947-70E740481C1C}">
                <a14:useLocalDpi xmlns:a14="http://schemas.microsoft.com/office/drawing/2010/main" val="0"/>
              </a:ext>
            </a:extLst>
          </a:blip>
          <a:srcRect l="4546" t="60239" r="70386" b="16487"/>
          <a:stretch/>
        </p:blipFill>
        <p:spPr>
          <a:xfrm>
            <a:off x="175893" y="3309131"/>
            <a:ext cx="2694307" cy="1385617"/>
          </a:xfrm>
          <a:prstGeom prst="rect">
            <a:avLst/>
          </a:prstGeom>
        </p:spPr>
      </p:pic>
      <p:pic>
        <p:nvPicPr>
          <p:cNvPr id="6" name="Picture 5">
            <a:extLst>
              <a:ext uri="{FF2B5EF4-FFF2-40B4-BE49-F238E27FC236}">
                <a16:creationId xmlns:a16="http://schemas.microsoft.com/office/drawing/2014/main" id="{3664A599-3684-47BC-9BAD-63EB79E557E8}"/>
              </a:ext>
            </a:extLst>
          </p:cNvPr>
          <p:cNvPicPr>
            <a:picLocks noChangeAspect="1"/>
          </p:cNvPicPr>
          <p:nvPr/>
        </p:nvPicPr>
        <p:blipFill rotWithShape="1">
          <a:blip r:embed="rId4">
            <a:extLst>
              <a:ext uri="{28A0092B-C50C-407E-A947-70E740481C1C}">
                <a14:useLocalDpi xmlns:a14="http://schemas.microsoft.com/office/drawing/2010/main" val="0"/>
              </a:ext>
            </a:extLst>
          </a:blip>
          <a:srcRect l="4072" t="27409" r="60742" b="8647"/>
          <a:stretch/>
        </p:blipFill>
        <p:spPr>
          <a:xfrm>
            <a:off x="6333837" y="879550"/>
            <a:ext cx="5612630" cy="5758825"/>
          </a:xfrm>
          <a:prstGeom prst="rect">
            <a:avLst/>
          </a:prstGeom>
        </p:spPr>
      </p:pic>
      <p:sp>
        <p:nvSpPr>
          <p:cNvPr id="7" name="TextBox 6">
            <a:extLst>
              <a:ext uri="{FF2B5EF4-FFF2-40B4-BE49-F238E27FC236}">
                <a16:creationId xmlns:a16="http://schemas.microsoft.com/office/drawing/2014/main" id="{86F06D61-E91A-44CB-92DF-5B4FAD76C2D3}"/>
              </a:ext>
            </a:extLst>
          </p:cNvPr>
          <p:cNvSpPr txBox="1"/>
          <p:nvPr/>
        </p:nvSpPr>
        <p:spPr>
          <a:xfrm>
            <a:off x="175893" y="4826675"/>
            <a:ext cx="6088304" cy="1985159"/>
          </a:xfrm>
          <a:prstGeom prst="rect">
            <a:avLst/>
          </a:prstGeom>
          <a:noFill/>
        </p:spPr>
        <p:txBody>
          <a:bodyPr wrap="square" rtlCol="0">
            <a:spAutoFit/>
          </a:bodyPr>
          <a:lstStyle/>
          <a:p>
            <a:pPr>
              <a:lnSpc>
                <a:spcPct val="150000"/>
              </a:lnSpc>
            </a:pPr>
            <a:r>
              <a:rPr lang="en-US" sz="1400" dirty="0"/>
              <a:t>Optimum No. of clusters is 4 by elbow curve with an inertia score(sum of squared distances between each data point and its nearest cluster centroid) around 93451.</a:t>
            </a:r>
          </a:p>
          <a:p>
            <a:pPr>
              <a:lnSpc>
                <a:spcPct val="150000"/>
              </a:lnSpc>
            </a:pPr>
            <a:r>
              <a:rPr lang="en-US" sz="1400" dirty="0"/>
              <a:t>This Silhouette score, while not very high, suggests that K-Means is able to form somewhat distinct clusters, but there might still be some overlap or outliers.</a:t>
            </a:r>
          </a:p>
          <a:p>
            <a:endParaRPr lang="en-IN" dirty="0"/>
          </a:p>
        </p:txBody>
      </p:sp>
    </p:spTree>
    <p:extLst>
      <p:ext uri="{BB962C8B-B14F-4D97-AF65-F5344CB8AC3E}">
        <p14:creationId xmlns:p14="http://schemas.microsoft.com/office/powerpoint/2010/main" val="88955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61590" y="2283228"/>
            <a:ext cx="3561806" cy="2677656"/>
          </a:xfrm>
          <a:prstGeom prst="rect">
            <a:avLst/>
          </a:prstGeom>
        </p:spPr>
        <p:txBody>
          <a:bodyPr wrap="square">
            <a:spAutoFit/>
          </a:bodyPr>
          <a:lstStyle/>
          <a:p>
            <a:pPr lvl="0"/>
            <a:r>
              <a:rPr lang="en-US" sz="2000" b="1" dirty="0">
                <a:solidFill>
                  <a:srgbClr val="002060"/>
                </a:solidFill>
                <a:latin typeface="+mj-lt"/>
                <a:ea typeface="Cambria"/>
                <a:cs typeface="Cambria"/>
                <a:sym typeface="Cambria"/>
              </a:rPr>
              <a:t>Project Mentor:</a:t>
            </a:r>
            <a:endParaRPr lang="en-US" sz="2000" dirty="0">
              <a:latin typeface="+mj-lt"/>
            </a:endParaRPr>
          </a:p>
          <a:p>
            <a:pPr lvl="0"/>
            <a:r>
              <a:rPr lang="en-US" sz="2000" dirty="0">
                <a:solidFill>
                  <a:srgbClr val="1F442A"/>
                </a:solidFill>
                <a:latin typeface="+mj-lt"/>
                <a:ea typeface="Cambria"/>
                <a:cs typeface="Calibri"/>
                <a:sym typeface="Cambria"/>
              </a:rPr>
              <a:t>Dilavar Basha</a:t>
            </a:r>
            <a:endParaRPr lang="en-US" dirty="0">
              <a:solidFill>
                <a:srgbClr val="000000"/>
              </a:solidFill>
              <a:latin typeface="+mj-lt"/>
              <a:ea typeface="Calibri"/>
              <a:cs typeface="Calibri"/>
              <a:sym typeface="Calibri"/>
            </a:endParaRPr>
          </a:p>
          <a:p>
            <a:pPr lvl="0"/>
            <a:endParaRPr lang="en-US" sz="2000" b="1" dirty="0">
              <a:solidFill>
                <a:srgbClr val="1E4E79"/>
              </a:solidFill>
              <a:latin typeface="+mj-lt"/>
              <a:ea typeface="Cambria"/>
              <a:cs typeface="Cambria"/>
              <a:sym typeface="Cambria"/>
            </a:endParaRPr>
          </a:p>
          <a:p>
            <a:pPr lvl="0"/>
            <a:r>
              <a:rPr lang="en-US" sz="2000" b="1" dirty="0">
                <a:solidFill>
                  <a:srgbClr val="1E4E79"/>
                </a:solidFill>
                <a:latin typeface="+mj-lt"/>
                <a:ea typeface="Cambria"/>
                <a:cs typeface="Cambria"/>
                <a:sym typeface="Cambria"/>
              </a:rPr>
              <a:t>Group – II  Members:</a:t>
            </a:r>
          </a:p>
          <a:p>
            <a:pPr marL="285750" lvl="0" indent="-285750">
              <a:buFont typeface="Arial" panose="020B0604020202020204" pitchFamily="34" charset="0"/>
              <a:buChar char="•"/>
            </a:pPr>
            <a:r>
              <a:rPr lang="en-US" b="0" i="0" u="none" strike="noStrike" cap="none" dirty="0">
                <a:solidFill>
                  <a:srgbClr val="3F3F3F"/>
                </a:solidFill>
                <a:latin typeface="+mj-lt"/>
                <a:ea typeface="Cambria"/>
                <a:cs typeface="Cambria"/>
                <a:sym typeface="Cambria"/>
              </a:rPr>
              <a:t>Arya Krishna A</a:t>
            </a:r>
          </a:p>
          <a:p>
            <a:pPr marL="285750" lvl="0" indent="-285750">
              <a:buFont typeface="Arial" panose="020B0604020202020204" pitchFamily="34" charset="0"/>
              <a:buChar char="•"/>
            </a:pPr>
            <a:r>
              <a:rPr lang="en-US" dirty="0">
                <a:solidFill>
                  <a:srgbClr val="3F3F3F"/>
                </a:solidFill>
                <a:latin typeface="+mj-lt"/>
                <a:ea typeface="Cambria"/>
                <a:cs typeface="Cambria"/>
                <a:sym typeface="Cambria"/>
              </a:rPr>
              <a:t>Mohammed Shadab Hussain</a:t>
            </a:r>
          </a:p>
          <a:p>
            <a:pPr marL="285750" lvl="0" indent="-285750">
              <a:buFont typeface="Arial" panose="020B0604020202020204" pitchFamily="34" charset="0"/>
              <a:buChar char="•"/>
            </a:pPr>
            <a:r>
              <a:rPr lang="en-US" dirty="0">
                <a:solidFill>
                  <a:srgbClr val="3F3F3F"/>
                </a:solidFill>
                <a:latin typeface="+mj-lt"/>
                <a:ea typeface="Cambria"/>
                <a:cs typeface="Cambria"/>
                <a:sym typeface="Cambria"/>
              </a:rPr>
              <a:t>Kruthika</a:t>
            </a:r>
          </a:p>
          <a:p>
            <a:pPr marL="285750" lvl="0" indent="-285750">
              <a:buFont typeface="Arial" panose="020B0604020202020204" pitchFamily="34" charset="0"/>
              <a:buChar char="•"/>
            </a:pPr>
            <a:r>
              <a:rPr lang="en-US" dirty="0">
                <a:solidFill>
                  <a:srgbClr val="3F3F3F"/>
                </a:solidFill>
                <a:latin typeface="+mj-lt"/>
                <a:ea typeface="Cambria"/>
                <a:cs typeface="Cambria"/>
                <a:sym typeface="Cambria"/>
              </a:rPr>
              <a:t>Devesh Gaonkar</a:t>
            </a:r>
          </a:p>
          <a:p>
            <a:pPr lvl="0"/>
            <a:endParaRPr lang="en-US" sz="1600" b="0" i="0" u="none" strike="noStrike" cap="none" dirty="0">
              <a:solidFill>
                <a:srgbClr val="3F3F3F"/>
              </a:solidFill>
              <a:latin typeface="+mj-lt"/>
              <a:ea typeface="Cambria"/>
              <a:cs typeface="Cambria"/>
              <a:sym typeface="Cambria"/>
            </a:endParaRPr>
          </a:p>
        </p:txBody>
      </p:sp>
      <p:pic>
        <p:nvPicPr>
          <p:cNvPr id="3074" name="Picture 2" descr="6 Advantages of Fostering an Effective Project Team">
            <a:extLst>
              <a:ext uri="{FF2B5EF4-FFF2-40B4-BE49-F238E27FC236}">
                <a16:creationId xmlns:a16="http://schemas.microsoft.com/office/drawing/2014/main" id="{E2F7BAB1-0717-433F-926F-1CEB99D34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144" y="1938866"/>
            <a:ext cx="3107267" cy="3107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90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D9225D-29B9-4D54-9B00-6BC3328183DD}"/>
              </a:ext>
            </a:extLst>
          </p:cNvPr>
          <p:cNvSpPr>
            <a:spLocks noGrp="1"/>
          </p:cNvSpPr>
          <p:nvPr>
            <p:ph idx="1"/>
          </p:nvPr>
        </p:nvSpPr>
        <p:spPr>
          <a:xfrm>
            <a:off x="190669" y="182711"/>
            <a:ext cx="3881798" cy="376089"/>
          </a:xfrm>
        </p:spPr>
        <p:txBody>
          <a:bodyPr/>
          <a:lstStyle/>
          <a:p>
            <a:pPr marL="0" indent="0">
              <a:buNone/>
            </a:pPr>
            <a:r>
              <a:rPr lang="en-IN" dirty="0"/>
              <a:t>Visualization of Features vs. Clusters</a:t>
            </a:r>
          </a:p>
        </p:txBody>
      </p:sp>
      <p:pic>
        <p:nvPicPr>
          <p:cNvPr id="4" name="Picture 3">
            <a:extLst>
              <a:ext uri="{FF2B5EF4-FFF2-40B4-BE49-F238E27FC236}">
                <a16:creationId xmlns:a16="http://schemas.microsoft.com/office/drawing/2014/main" id="{824F8AD7-BAC4-4D96-ACFF-34FF6DE169C6}"/>
              </a:ext>
            </a:extLst>
          </p:cNvPr>
          <p:cNvPicPr>
            <a:picLocks noChangeAspect="1"/>
          </p:cNvPicPr>
          <p:nvPr/>
        </p:nvPicPr>
        <p:blipFill rotWithShape="1">
          <a:blip r:embed="rId2">
            <a:extLst>
              <a:ext uri="{28A0092B-C50C-407E-A947-70E740481C1C}">
                <a14:useLocalDpi xmlns:a14="http://schemas.microsoft.com/office/drawing/2010/main" val="0"/>
              </a:ext>
            </a:extLst>
          </a:blip>
          <a:srcRect l="4959" t="30407" r="46281" b="25739"/>
          <a:stretch/>
        </p:blipFill>
        <p:spPr>
          <a:xfrm>
            <a:off x="252846" y="743273"/>
            <a:ext cx="5718463" cy="2880978"/>
          </a:xfrm>
          <a:prstGeom prst="rect">
            <a:avLst/>
          </a:prstGeom>
        </p:spPr>
      </p:pic>
      <p:pic>
        <p:nvPicPr>
          <p:cNvPr id="5" name="Picture 4">
            <a:extLst>
              <a:ext uri="{FF2B5EF4-FFF2-40B4-BE49-F238E27FC236}">
                <a16:creationId xmlns:a16="http://schemas.microsoft.com/office/drawing/2014/main" id="{1D98574C-897D-4234-82EE-F9633AEC6A1E}"/>
              </a:ext>
            </a:extLst>
          </p:cNvPr>
          <p:cNvPicPr>
            <a:picLocks noChangeAspect="1"/>
          </p:cNvPicPr>
          <p:nvPr/>
        </p:nvPicPr>
        <p:blipFill rotWithShape="1">
          <a:blip r:embed="rId3">
            <a:extLst>
              <a:ext uri="{28A0092B-C50C-407E-A947-70E740481C1C}">
                <a14:useLocalDpi xmlns:a14="http://schemas.microsoft.com/office/drawing/2010/main" val="0"/>
              </a:ext>
            </a:extLst>
          </a:blip>
          <a:srcRect l="4959" t="34759" r="46419" b="21632"/>
          <a:stretch/>
        </p:blipFill>
        <p:spPr>
          <a:xfrm>
            <a:off x="6132365" y="720054"/>
            <a:ext cx="5701147" cy="2904197"/>
          </a:xfrm>
          <a:prstGeom prst="rect">
            <a:avLst/>
          </a:prstGeom>
        </p:spPr>
      </p:pic>
      <p:pic>
        <p:nvPicPr>
          <p:cNvPr id="6" name="Picture 5">
            <a:extLst>
              <a:ext uri="{FF2B5EF4-FFF2-40B4-BE49-F238E27FC236}">
                <a16:creationId xmlns:a16="http://schemas.microsoft.com/office/drawing/2014/main" id="{0A522EBA-3C44-48B5-8DD4-7879AFC4A7B9}"/>
              </a:ext>
            </a:extLst>
          </p:cNvPr>
          <p:cNvPicPr>
            <a:picLocks noChangeAspect="1"/>
          </p:cNvPicPr>
          <p:nvPr/>
        </p:nvPicPr>
        <p:blipFill rotWithShape="1">
          <a:blip r:embed="rId4">
            <a:extLst>
              <a:ext uri="{28A0092B-C50C-407E-A947-70E740481C1C}">
                <a14:useLocalDpi xmlns:a14="http://schemas.microsoft.com/office/drawing/2010/main" val="0"/>
              </a:ext>
            </a:extLst>
          </a:blip>
          <a:srcRect l="5286" t="39169" r="46229" b="17712"/>
          <a:stretch/>
        </p:blipFill>
        <p:spPr>
          <a:xfrm>
            <a:off x="6132365" y="3710964"/>
            <a:ext cx="5701147" cy="2974128"/>
          </a:xfrm>
          <a:prstGeom prst="rect">
            <a:avLst/>
          </a:prstGeom>
        </p:spPr>
      </p:pic>
      <p:pic>
        <p:nvPicPr>
          <p:cNvPr id="7" name="Picture 6">
            <a:extLst>
              <a:ext uri="{FF2B5EF4-FFF2-40B4-BE49-F238E27FC236}">
                <a16:creationId xmlns:a16="http://schemas.microsoft.com/office/drawing/2014/main" id="{A86E22EF-68B0-456A-945B-545811576695}"/>
              </a:ext>
            </a:extLst>
          </p:cNvPr>
          <p:cNvPicPr>
            <a:picLocks noChangeAspect="1"/>
          </p:cNvPicPr>
          <p:nvPr/>
        </p:nvPicPr>
        <p:blipFill rotWithShape="1">
          <a:blip r:embed="rId5">
            <a:extLst>
              <a:ext uri="{28A0092B-C50C-407E-A947-70E740481C1C}">
                <a14:useLocalDpi xmlns:a14="http://schemas.microsoft.com/office/drawing/2010/main" val="0"/>
              </a:ext>
            </a:extLst>
          </a:blip>
          <a:srcRect l="5372" t="42109" r="46281" b="13548"/>
          <a:stretch/>
        </p:blipFill>
        <p:spPr>
          <a:xfrm>
            <a:off x="252846" y="3710964"/>
            <a:ext cx="5718463" cy="2823595"/>
          </a:xfrm>
          <a:prstGeom prst="rect">
            <a:avLst/>
          </a:prstGeom>
        </p:spPr>
      </p:pic>
    </p:spTree>
    <p:extLst>
      <p:ext uri="{BB962C8B-B14F-4D97-AF65-F5344CB8AC3E}">
        <p14:creationId xmlns:p14="http://schemas.microsoft.com/office/powerpoint/2010/main" val="104552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A82A59-F24F-4D2B-87EF-5024DF1BE136}"/>
              </a:ext>
            </a:extLst>
          </p:cNvPr>
          <p:cNvPicPr>
            <a:picLocks noChangeAspect="1"/>
          </p:cNvPicPr>
          <p:nvPr/>
        </p:nvPicPr>
        <p:blipFill rotWithShape="1">
          <a:blip r:embed="rId2">
            <a:extLst>
              <a:ext uri="{28A0092B-C50C-407E-A947-70E740481C1C}">
                <a14:useLocalDpi xmlns:a14="http://schemas.microsoft.com/office/drawing/2010/main" val="0"/>
              </a:ext>
            </a:extLst>
          </a:blip>
          <a:srcRect l="5922" t="41619" r="46694" b="23837"/>
          <a:stretch/>
        </p:blipFill>
        <p:spPr>
          <a:xfrm>
            <a:off x="489142" y="3453631"/>
            <a:ext cx="5326621" cy="2464569"/>
          </a:xfrm>
          <a:prstGeom prst="rect">
            <a:avLst/>
          </a:prstGeom>
        </p:spPr>
      </p:pic>
      <p:pic>
        <p:nvPicPr>
          <p:cNvPr id="5" name="Picture 4">
            <a:extLst>
              <a:ext uri="{FF2B5EF4-FFF2-40B4-BE49-F238E27FC236}">
                <a16:creationId xmlns:a16="http://schemas.microsoft.com/office/drawing/2014/main" id="{2ABE4CF6-F2A2-4539-88F4-941C729DFE26}"/>
              </a:ext>
            </a:extLst>
          </p:cNvPr>
          <p:cNvPicPr>
            <a:picLocks noChangeAspect="1"/>
          </p:cNvPicPr>
          <p:nvPr/>
        </p:nvPicPr>
        <p:blipFill rotWithShape="1">
          <a:blip r:embed="rId3">
            <a:extLst>
              <a:ext uri="{28A0092B-C50C-407E-A947-70E740481C1C}">
                <a14:useLocalDpi xmlns:a14="http://schemas.microsoft.com/office/drawing/2010/main" val="0"/>
              </a:ext>
            </a:extLst>
          </a:blip>
          <a:srcRect l="5648" t="45294" r="46281" b="19672"/>
          <a:stretch/>
        </p:blipFill>
        <p:spPr>
          <a:xfrm>
            <a:off x="6095999" y="3453631"/>
            <a:ext cx="5504489" cy="2516796"/>
          </a:xfrm>
          <a:prstGeom prst="rect">
            <a:avLst/>
          </a:prstGeom>
        </p:spPr>
      </p:pic>
      <p:pic>
        <p:nvPicPr>
          <p:cNvPr id="6" name="Picture 5">
            <a:extLst>
              <a:ext uri="{FF2B5EF4-FFF2-40B4-BE49-F238E27FC236}">
                <a16:creationId xmlns:a16="http://schemas.microsoft.com/office/drawing/2014/main" id="{CE485EB8-9405-4BC1-A757-B89FDCABB529}"/>
              </a:ext>
            </a:extLst>
          </p:cNvPr>
          <p:cNvPicPr>
            <a:picLocks noChangeAspect="1"/>
          </p:cNvPicPr>
          <p:nvPr/>
        </p:nvPicPr>
        <p:blipFill rotWithShape="1">
          <a:blip r:embed="rId4">
            <a:extLst>
              <a:ext uri="{28A0092B-C50C-407E-A947-70E740481C1C}">
                <a14:useLocalDpi xmlns:a14="http://schemas.microsoft.com/office/drawing/2010/main" val="0"/>
              </a:ext>
            </a:extLst>
          </a:blip>
          <a:srcRect l="5233" t="37944" r="46558" b="27757"/>
          <a:stretch/>
        </p:blipFill>
        <p:spPr>
          <a:xfrm>
            <a:off x="6096000" y="829735"/>
            <a:ext cx="5504490" cy="2404532"/>
          </a:xfrm>
          <a:prstGeom prst="rect">
            <a:avLst/>
          </a:prstGeom>
        </p:spPr>
      </p:pic>
      <p:pic>
        <p:nvPicPr>
          <p:cNvPr id="7" name="Picture 6">
            <a:extLst>
              <a:ext uri="{FF2B5EF4-FFF2-40B4-BE49-F238E27FC236}">
                <a16:creationId xmlns:a16="http://schemas.microsoft.com/office/drawing/2014/main" id="{64C253E1-724A-40C9-9ED4-94F9384B06D0}"/>
              </a:ext>
            </a:extLst>
          </p:cNvPr>
          <p:cNvPicPr>
            <a:picLocks noChangeAspect="1"/>
          </p:cNvPicPr>
          <p:nvPr/>
        </p:nvPicPr>
        <p:blipFill rotWithShape="1">
          <a:blip r:embed="rId5">
            <a:extLst>
              <a:ext uri="{28A0092B-C50C-407E-A947-70E740481C1C}">
                <a14:useLocalDpi xmlns:a14="http://schemas.microsoft.com/office/drawing/2010/main" val="0"/>
              </a:ext>
            </a:extLst>
          </a:blip>
          <a:srcRect l="5234" t="29370" r="46143" b="35842"/>
          <a:stretch/>
        </p:blipFill>
        <p:spPr>
          <a:xfrm>
            <a:off x="489142" y="829734"/>
            <a:ext cx="5326621" cy="2404532"/>
          </a:xfrm>
          <a:prstGeom prst="rect">
            <a:avLst/>
          </a:prstGeom>
        </p:spPr>
      </p:pic>
    </p:spTree>
    <p:extLst>
      <p:ext uri="{BB962C8B-B14F-4D97-AF65-F5344CB8AC3E}">
        <p14:creationId xmlns:p14="http://schemas.microsoft.com/office/powerpoint/2010/main" val="148268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D51AD-7832-4AE2-89B6-DFDF7A8F2931}"/>
              </a:ext>
            </a:extLst>
          </p:cNvPr>
          <p:cNvSpPr>
            <a:spLocks noGrp="1"/>
          </p:cNvSpPr>
          <p:nvPr>
            <p:ph type="title"/>
          </p:nvPr>
        </p:nvSpPr>
        <p:spPr>
          <a:xfrm>
            <a:off x="80602" y="151892"/>
            <a:ext cx="11848931" cy="593175"/>
          </a:xfrm>
        </p:spPr>
        <p:txBody>
          <a:bodyPr>
            <a:normAutofit fontScale="90000"/>
          </a:bodyPr>
          <a:lstStyle/>
          <a:p>
            <a:r>
              <a:rPr lang="en-IN" dirty="0"/>
              <a:t>Cluster Observations</a:t>
            </a:r>
          </a:p>
        </p:txBody>
      </p:sp>
      <p:sp>
        <p:nvSpPr>
          <p:cNvPr id="5" name="TextBox 4">
            <a:extLst>
              <a:ext uri="{FF2B5EF4-FFF2-40B4-BE49-F238E27FC236}">
                <a16:creationId xmlns:a16="http://schemas.microsoft.com/office/drawing/2014/main" id="{D868914D-D396-4616-93B2-A0D608E279B1}"/>
              </a:ext>
            </a:extLst>
          </p:cNvPr>
          <p:cNvSpPr txBox="1"/>
          <p:nvPr/>
        </p:nvSpPr>
        <p:spPr>
          <a:xfrm>
            <a:off x="6447537" y="932515"/>
            <a:ext cx="5554132" cy="3093154"/>
          </a:xfrm>
          <a:prstGeom prst="rect">
            <a:avLst/>
          </a:prstGeom>
          <a:noFill/>
        </p:spPr>
        <p:txBody>
          <a:bodyPr wrap="square">
            <a:spAutoFit/>
          </a:bodyPr>
          <a:lstStyle/>
          <a:p>
            <a:r>
              <a:rPr lang="en-IN" sz="1300" b="1" dirty="0"/>
              <a:t>Cluster 1:</a:t>
            </a:r>
          </a:p>
          <a:p>
            <a:pPr marL="285750" indent="-285750">
              <a:buFont typeface="Arial" panose="020B0604020202020204" pitchFamily="34" charset="0"/>
              <a:buChar char="•"/>
            </a:pPr>
            <a:r>
              <a:rPr lang="en-IN" sz="1300" dirty="0"/>
              <a:t>Second highest no. of customers</a:t>
            </a:r>
          </a:p>
          <a:p>
            <a:pPr marL="285750" indent="-285750">
              <a:buFont typeface="Arial" panose="020B0604020202020204" pitchFamily="34" charset="0"/>
              <a:buChar char="•"/>
            </a:pPr>
            <a:r>
              <a:rPr lang="en-IN" sz="1300" dirty="0"/>
              <a:t>Most of the households doesn't have any kids.</a:t>
            </a:r>
          </a:p>
          <a:p>
            <a:pPr marL="285750" indent="-285750">
              <a:buFont typeface="Arial" panose="020B0604020202020204" pitchFamily="34" charset="0"/>
              <a:buChar char="•"/>
            </a:pPr>
            <a:r>
              <a:rPr lang="en-IN" sz="1300" dirty="0"/>
              <a:t>Majority of the households  have at least one teen.</a:t>
            </a:r>
          </a:p>
          <a:p>
            <a:pPr marL="285750" indent="-285750">
              <a:buFont typeface="Arial" panose="020B0604020202020204" pitchFamily="34" charset="0"/>
              <a:buChar char="•"/>
            </a:pPr>
            <a:r>
              <a:rPr lang="en-IN" sz="1300" dirty="0"/>
              <a:t>With or with out partner.</a:t>
            </a:r>
          </a:p>
          <a:p>
            <a:pPr marL="285750" indent="-285750">
              <a:buFont typeface="Arial" panose="020B0604020202020204" pitchFamily="34" charset="0"/>
              <a:buChar char="•"/>
            </a:pPr>
            <a:r>
              <a:rPr lang="en-IN" sz="1300" dirty="0"/>
              <a:t>Majority of them at least one child.</a:t>
            </a:r>
          </a:p>
          <a:p>
            <a:pPr marL="285750" indent="-285750">
              <a:buFont typeface="Arial" panose="020B0604020202020204" pitchFamily="34" charset="0"/>
              <a:buChar char="•"/>
            </a:pPr>
            <a:r>
              <a:rPr lang="en-IN" sz="1300" dirty="0"/>
              <a:t>Majority of them did their graduation and postgraduation</a:t>
            </a:r>
          </a:p>
          <a:p>
            <a:pPr marL="285750" indent="-285750">
              <a:buFont typeface="Arial" panose="020B0604020202020204" pitchFamily="34" charset="0"/>
              <a:buChar char="•"/>
            </a:pPr>
            <a:r>
              <a:rPr lang="en-IN" sz="1300" dirty="0"/>
              <a:t>Income below 60000</a:t>
            </a:r>
          </a:p>
          <a:p>
            <a:pPr marL="285750" indent="-285750">
              <a:buFont typeface="Arial" panose="020B0604020202020204" pitchFamily="34" charset="0"/>
              <a:buChar char="•"/>
            </a:pPr>
            <a:r>
              <a:rPr lang="en-IN" sz="1300" dirty="0"/>
              <a:t>Low Expenditure</a:t>
            </a:r>
          </a:p>
          <a:p>
            <a:pPr marL="285750" indent="-285750">
              <a:buFont typeface="Arial" panose="020B0604020202020204" pitchFamily="34" charset="0"/>
              <a:buChar char="•"/>
            </a:pPr>
            <a:r>
              <a:rPr lang="en-IN" sz="1300" dirty="0"/>
              <a:t>Less spending on wines, fruits etc.</a:t>
            </a:r>
          </a:p>
          <a:p>
            <a:pPr marL="285750" indent="-285750">
              <a:buFont typeface="Arial" panose="020B0604020202020204" pitchFamily="34" charset="0"/>
              <a:buChar char="•"/>
            </a:pPr>
            <a:r>
              <a:rPr lang="en-IN" sz="1300" dirty="0"/>
              <a:t>Less than 20 purchases</a:t>
            </a:r>
          </a:p>
          <a:p>
            <a:pPr marL="285750" indent="-285750">
              <a:buFont typeface="Arial" panose="020B0604020202020204" pitchFamily="34" charset="0"/>
              <a:buChar char="•"/>
            </a:pPr>
            <a:r>
              <a:rPr lang="en-IN" sz="1300" dirty="0"/>
              <a:t>Very less accepted campaign</a:t>
            </a:r>
          </a:p>
          <a:p>
            <a:pPr marL="285750" indent="-285750">
              <a:buFont typeface="Arial" panose="020B0604020202020204" pitchFamily="34" charset="0"/>
              <a:buChar char="•"/>
            </a:pPr>
            <a:r>
              <a:rPr lang="en-IN" sz="1300" dirty="0"/>
              <a:t>Expenses on different categories are done  more by middle aged people.</a:t>
            </a:r>
          </a:p>
          <a:p>
            <a:pPr marL="285750" indent="-285750">
              <a:buFont typeface="Arial" panose="020B0604020202020204" pitchFamily="34" charset="0"/>
              <a:buChar char="•"/>
            </a:pPr>
            <a:r>
              <a:rPr lang="en-IN" sz="1300" dirty="0"/>
              <a:t>Higher expenses are made by households having no children.</a:t>
            </a:r>
          </a:p>
          <a:p>
            <a:pPr marL="285750" indent="-285750">
              <a:buFont typeface="Arial" panose="020B0604020202020204" pitchFamily="34" charset="0"/>
              <a:buChar char="•"/>
            </a:pPr>
            <a:r>
              <a:rPr lang="en-IN" sz="1300" dirty="0"/>
              <a:t>Post graduate people does higher expenses.</a:t>
            </a:r>
          </a:p>
        </p:txBody>
      </p:sp>
      <p:sp>
        <p:nvSpPr>
          <p:cNvPr id="9" name="TextBox 8">
            <a:extLst>
              <a:ext uri="{FF2B5EF4-FFF2-40B4-BE49-F238E27FC236}">
                <a16:creationId xmlns:a16="http://schemas.microsoft.com/office/drawing/2014/main" id="{A31E387D-EA16-45F3-909A-B0D91B19A23A}"/>
              </a:ext>
            </a:extLst>
          </p:cNvPr>
          <p:cNvSpPr txBox="1"/>
          <p:nvPr/>
        </p:nvSpPr>
        <p:spPr>
          <a:xfrm>
            <a:off x="80603" y="932515"/>
            <a:ext cx="6015398" cy="3093154"/>
          </a:xfrm>
          <a:prstGeom prst="rect">
            <a:avLst/>
          </a:prstGeom>
          <a:noFill/>
        </p:spPr>
        <p:txBody>
          <a:bodyPr wrap="square">
            <a:spAutoFit/>
          </a:bodyPr>
          <a:lstStyle/>
          <a:p>
            <a:r>
              <a:rPr lang="en-IN" sz="1300" b="1" dirty="0"/>
              <a:t>Cluster 0:</a:t>
            </a:r>
          </a:p>
          <a:p>
            <a:pPr marL="285750" indent="-285750">
              <a:buFont typeface="Arial" panose="020B0604020202020204" pitchFamily="34" charset="0"/>
              <a:buChar char="•"/>
            </a:pPr>
            <a:r>
              <a:rPr lang="en-IN" sz="1300" dirty="0"/>
              <a:t>Highest No. of customers</a:t>
            </a:r>
          </a:p>
          <a:p>
            <a:pPr marL="285750" indent="-285750">
              <a:buFont typeface="Arial" panose="020B0604020202020204" pitchFamily="34" charset="0"/>
              <a:buChar char="•"/>
            </a:pPr>
            <a:r>
              <a:rPr lang="en-IN" sz="1300" dirty="0"/>
              <a:t>Most of the households have at least one kid.</a:t>
            </a:r>
          </a:p>
          <a:p>
            <a:pPr marL="285750" indent="-285750">
              <a:buFont typeface="Arial" panose="020B0604020202020204" pitchFamily="34" charset="0"/>
              <a:buChar char="•"/>
            </a:pPr>
            <a:r>
              <a:rPr lang="en-IN" sz="1300" dirty="0"/>
              <a:t>Majority of the households doesn't have any teens</a:t>
            </a:r>
          </a:p>
          <a:p>
            <a:pPr marL="285750" indent="-285750">
              <a:buFont typeface="Arial" panose="020B0604020202020204" pitchFamily="34" charset="0"/>
              <a:buChar char="•"/>
            </a:pPr>
            <a:r>
              <a:rPr lang="en-IN" sz="1300" dirty="0"/>
              <a:t>With or with out partner.</a:t>
            </a:r>
          </a:p>
          <a:p>
            <a:pPr marL="285750" indent="-285750">
              <a:buFont typeface="Arial" panose="020B0604020202020204" pitchFamily="34" charset="0"/>
              <a:buChar char="•"/>
            </a:pPr>
            <a:r>
              <a:rPr lang="en-IN" sz="1300" dirty="0"/>
              <a:t>Most of them have at least one or two child.</a:t>
            </a:r>
          </a:p>
          <a:p>
            <a:pPr marL="285750" indent="-285750">
              <a:buFont typeface="Arial" panose="020B0604020202020204" pitchFamily="34" charset="0"/>
              <a:buChar char="•"/>
            </a:pPr>
            <a:r>
              <a:rPr lang="en-IN" sz="1300" dirty="0"/>
              <a:t>Majority of them did their graduation and postgraduation, very few did their basic education.</a:t>
            </a:r>
          </a:p>
          <a:p>
            <a:pPr marL="285750" indent="-285750">
              <a:buFont typeface="Arial" panose="020B0604020202020204" pitchFamily="34" charset="0"/>
              <a:buChar char="•"/>
            </a:pPr>
            <a:r>
              <a:rPr lang="en-IN" sz="1300" dirty="0"/>
              <a:t>Low income</a:t>
            </a:r>
          </a:p>
          <a:p>
            <a:pPr marL="285750" indent="-285750">
              <a:buFont typeface="Arial" panose="020B0604020202020204" pitchFamily="34" charset="0"/>
              <a:buChar char="•"/>
            </a:pPr>
            <a:r>
              <a:rPr lang="en-IN" sz="1300" dirty="0"/>
              <a:t>Low Expenditure</a:t>
            </a:r>
          </a:p>
          <a:p>
            <a:pPr marL="285750" indent="-285750">
              <a:buFont typeface="Arial" panose="020B0604020202020204" pitchFamily="34" charset="0"/>
              <a:buChar char="•"/>
            </a:pPr>
            <a:r>
              <a:rPr lang="en-IN" sz="1300" dirty="0"/>
              <a:t>Very less purchases</a:t>
            </a:r>
          </a:p>
          <a:p>
            <a:pPr marL="285750" indent="-285750">
              <a:buFont typeface="Arial" panose="020B0604020202020204" pitchFamily="34" charset="0"/>
              <a:buChar char="•"/>
            </a:pPr>
            <a:r>
              <a:rPr lang="en-IN" sz="1300" dirty="0"/>
              <a:t>Very less accepted campaign</a:t>
            </a:r>
          </a:p>
          <a:p>
            <a:pPr marL="285750" indent="-285750">
              <a:buFont typeface="Arial" panose="020B0604020202020204" pitchFamily="34" charset="0"/>
              <a:buChar char="•"/>
            </a:pPr>
            <a:r>
              <a:rPr lang="en-IN" sz="1300" dirty="0"/>
              <a:t>Expenses on different categories are done  more by middle aged people.</a:t>
            </a:r>
          </a:p>
          <a:p>
            <a:pPr marL="285750" indent="-285750">
              <a:buFont typeface="Arial" panose="020B0604020202020204" pitchFamily="34" charset="0"/>
              <a:buChar char="•"/>
            </a:pPr>
            <a:r>
              <a:rPr lang="en-IN" sz="1300" dirty="0"/>
              <a:t>Higher expenses are made by households having no children.</a:t>
            </a:r>
          </a:p>
          <a:p>
            <a:pPr marL="285750" indent="-285750">
              <a:buFont typeface="Arial" panose="020B0604020202020204" pitchFamily="34" charset="0"/>
              <a:buChar char="•"/>
            </a:pPr>
            <a:r>
              <a:rPr lang="en-IN" sz="1300" dirty="0"/>
              <a:t>Post graduate people does higher expenses.</a:t>
            </a:r>
          </a:p>
        </p:txBody>
      </p:sp>
      <p:sp>
        <p:nvSpPr>
          <p:cNvPr id="10" name="TextBox 9">
            <a:extLst>
              <a:ext uri="{FF2B5EF4-FFF2-40B4-BE49-F238E27FC236}">
                <a16:creationId xmlns:a16="http://schemas.microsoft.com/office/drawing/2014/main" id="{10F9C588-BF1F-46DB-987D-57211D526FEC}"/>
              </a:ext>
            </a:extLst>
          </p:cNvPr>
          <p:cNvSpPr txBox="1"/>
          <p:nvPr/>
        </p:nvSpPr>
        <p:spPr>
          <a:xfrm>
            <a:off x="110068" y="4184435"/>
            <a:ext cx="5985930" cy="2492990"/>
          </a:xfrm>
          <a:prstGeom prst="rect">
            <a:avLst/>
          </a:prstGeom>
          <a:noFill/>
        </p:spPr>
        <p:txBody>
          <a:bodyPr wrap="square">
            <a:spAutoFit/>
          </a:bodyPr>
          <a:lstStyle/>
          <a:p>
            <a:pPr algn="l"/>
            <a:r>
              <a:rPr lang="en-US" sz="1300" b="1" i="0" dirty="0">
                <a:solidFill>
                  <a:srgbClr val="000000"/>
                </a:solidFill>
                <a:effectLst/>
                <a:latin typeface="+mj-lt"/>
              </a:rPr>
              <a:t>Cluster 2:</a:t>
            </a:r>
          </a:p>
          <a:p>
            <a:pPr marL="285750" indent="-285750" algn="l">
              <a:buFont typeface="Arial" panose="020B0604020202020204" pitchFamily="34" charset="0"/>
              <a:buChar char="•"/>
            </a:pPr>
            <a:r>
              <a:rPr lang="en-US" sz="1300" b="0" i="0" dirty="0">
                <a:solidFill>
                  <a:srgbClr val="000000"/>
                </a:solidFill>
                <a:effectLst/>
                <a:latin typeface="+mj-lt"/>
              </a:rPr>
              <a:t>Most of the households doesn't have any kids.</a:t>
            </a:r>
          </a:p>
          <a:p>
            <a:pPr marL="285750" indent="-285750" algn="l">
              <a:buFont typeface="Arial" panose="020B0604020202020204" pitchFamily="34" charset="0"/>
              <a:buChar char="•"/>
            </a:pPr>
            <a:r>
              <a:rPr lang="en-US" sz="1300" b="0" i="0" dirty="0">
                <a:solidFill>
                  <a:srgbClr val="000000"/>
                </a:solidFill>
                <a:effectLst/>
                <a:latin typeface="+mj-lt"/>
              </a:rPr>
              <a:t>Majority of the households don't have any teens.</a:t>
            </a:r>
          </a:p>
          <a:p>
            <a:pPr marL="285750" indent="-285750" algn="l">
              <a:buFont typeface="Arial" panose="020B0604020202020204" pitchFamily="34" charset="0"/>
              <a:buChar char="•"/>
            </a:pPr>
            <a:r>
              <a:rPr lang="en-US" sz="1300" b="0" i="0" dirty="0">
                <a:solidFill>
                  <a:srgbClr val="000000"/>
                </a:solidFill>
                <a:effectLst/>
                <a:latin typeface="+mj-lt"/>
              </a:rPr>
              <a:t>With or with out partner.</a:t>
            </a:r>
          </a:p>
          <a:p>
            <a:pPr marL="285750" indent="-285750" algn="l">
              <a:buFont typeface="Arial" panose="020B0604020202020204" pitchFamily="34" charset="0"/>
              <a:buChar char="•"/>
            </a:pPr>
            <a:r>
              <a:rPr lang="en-US" sz="1300" b="0" i="0" dirty="0">
                <a:solidFill>
                  <a:srgbClr val="000000"/>
                </a:solidFill>
                <a:effectLst/>
                <a:latin typeface="+mj-lt"/>
              </a:rPr>
              <a:t>Well Educated</a:t>
            </a:r>
          </a:p>
          <a:p>
            <a:pPr marL="285750" indent="-285750" algn="l">
              <a:buFont typeface="Arial" panose="020B0604020202020204" pitchFamily="34" charset="0"/>
              <a:buChar char="•"/>
            </a:pPr>
            <a:r>
              <a:rPr lang="en-US" sz="1300" b="0" i="0" dirty="0">
                <a:solidFill>
                  <a:srgbClr val="000000"/>
                </a:solidFill>
                <a:effectLst/>
                <a:latin typeface="+mj-lt"/>
              </a:rPr>
              <a:t>Mostly Middle aged people, followed by equal no. senior citizens and adults.</a:t>
            </a:r>
          </a:p>
          <a:p>
            <a:pPr marL="285750" indent="-285750" algn="l">
              <a:buFont typeface="Arial" panose="020B0604020202020204" pitchFamily="34" charset="0"/>
              <a:buChar char="•"/>
            </a:pPr>
            <a:r>
              <a:rPr lang="en-US" sz="1300" b="0" i="0" dirty="0">
                <a:solidFill>
                  <a:srgbClr val="000000"/>
                </a:solidFill>
                <a:effectLst/>
                <a:latin typeface="+mj-lt"/>
              </a:rPr>
              <a:t>Cluster with the highest income</a:t>
            </a:r>
          </a:p>
          <a:p>
            <a:pPr marL="285750" indent="-285750" algn="l">
              <a:buFont typeface="Arial" panose="020B0604020202020204" pitchFamily="34" charset="0"/>
              <a:buChar char="•"/>
            </a:pPr>
            <a:r>
              <a:rPr lang="en-US" sz="1300" b="0" i="0" dirty="0">
                <a:solidFill>
                  <a:srgbClr val="000000"/>
                </a:solidFill>
                <a:effectLst/>
                <a:latin typeface="+mj-lt"/>
              </a:rPr>
              <a:t>High Expenditure</a:t>
            </a:r>
          </a:p>
          <a:p>
            <a:pPr marL="285750" indent="-285750" algn="l">
              <a:buFont typeface="Arial" panose="020B0604020202020204" pitchFamily="34" charset="0"/>
              <a:buChar char="•"/>
            </a:pPr>
            <a:r>
              <a:rPr lang="en-US" sz="1300" b="0" i="0" dirty="0">
                <a:solidFill>
                  <a:srgbClr val="000000"/>
                </a:solidFill>
                <a:effectLst/>
                <a:latin typeface="+mj-lt"/>
              </a:rPr>
              <a:t>High spending on wines</a:t>
            </a:r>
          </a:p>
          <a:p>
            <a:pPr marL="285750" indent="-285750" algn="l">
              <a:buFont typeface="Arial" panose="020B0604020202020204" pitchFamily="34" charset="0"/>
              <a:buChar char="•"/>
            </a:pPr>
            <a:r>
              <a:rPr lang="en-US" sz="1300" b="0" i="0" dirty="0">
                <a:solidFill>
                  <a:srgbClr val="000000"/>
                </a:solidFill>
                <a:effectLst/>
                <a:latin typeface="+mj-lt"/>
              </a:rPr>
              <a:t>High spending on meat products when compared to other clusters.</a:t>
            </a:r>
          </a:p>
          <a:p>
            <a:pPr marL="285750" indent="-285750" algn="l">
              <a:buFont typeface="Arial" panose="020B0604020202020204" pitchFamily="34" charset="0"/>
              <a:buChar char="•"/>
            </a:pPr>
            <a:r>
              <a:rPr lang="en-US" sz="1300" b="0" i="0" dirty="0">
                <a:solidFill>
                  <a:srgbClr val="000000"/>
                </a:solidFill>
                <a:effectLst/>
                <a:latin typeface="+mj-lt"/>
              </a:rPr>
              <a:t>More than 20 purchases</a:t>
            </a:r>
          </a:p>
          <a:p>
            <a:pPr marL="285750" indent="-285750" algn="l">
              <a:buFont typeface="Arial" panose="020B0604020202020204" pitchFamily="34" charset="0"/>
              <a:buChar char="•"/>
            </a:pPr>
            <a:r>
              <a:rPr lang="en-US" sz="1300" b="0" i="0" dirty="0">
                <a:solidFill>
                  <a:srgbClr val="000000"/>
                </a:solidFill>
                <a:effectLst/>
                <a:latin typeface="+mj-lt"/>
              </a:rPr>
              <a:t>Accepted a lot of campaigns</a:t>
            </a:r>
          </a:p>
        </p:txBody>
      </p:sp>
      <p:sp>
        <p:nvSpPr>
          <p:cNvPr id="11" name="TextBox 10">
            <a:extLst>
              <a:ext uri="{FF2B5EF4-FFF2-40B4-BE49-F238E27FC236}">
                <a16:creationId xmlns:a16="http://schemas.microsoft.com/office/drawing/2014/main" id="{5A35DC34-4851-44FE-B565-23D355346A2C}"/>
              </a:ext>
            </a:extLst>
          </p:cNvPr>
          <p:cNvSpPr txBox="1"/>
          <p:nvPr/>
        </p:nvSpPr>
        <p:spPr>
          <a:xfrm>
            <a:off x="6447537" y="4184434"/>
            <a:ext cx="5481996" cy="2492990"/>
          </a:xfrm>
          <a:prstGeom prst="rect">
            <a:avLst/>
          </a:prstGeom>
          <a:noFill/>
        </p:spPr>
        <p:txBody>
          <a:bodyPr wrap="square">
            <a:spAutoFit/>
          </a:bodyPr>
          <a:lstStyle/>
          <a:p>
            <a:r>
              <a:rPr lang="en-IN" sz="1300" b="1" dirty="0"/>
              <a:t>Cluster 3:</a:t>
            </a:r>
          </a:p>
          <a:p>
            <a:pPr marL="285750" indent="-285750">
              <a:buFont typeface="Arial" panose="020B0604020202020204" pitchFamily="34" charset="0"/>
              <a:buChar char="•"/>
            </a:pPr>
            <a:r>
              <a:rPr lang="en-IN" sz="1300" dirty="0"/>
              <a:t>Most of the households doesn't have any kids.</a:t>
            </a:r>
          </a:p>
          <a:p>
            <a:pPr marL="285750" indent="-285750">
              <a:buFont typeface="Arial" panose="020B0604020202020204" pitchFamily="34" charset="0"/>
              <a:buChar char="•"/>
            </a:pPr>
            <a:r>
              <a:rPr lang="en-IN" sz="1300" dirty="0"/>
              <a:t>Majority of the households have at least one teen.</a:t>
            </a:r>
          </a:p>
          <a:p>
            <a:pPr marL="285750" indent="-285750">
              <a:buFont typeface="Arial" panose="020B0604020202020204" pitchFamily="34" charset="0"/>
              <a:buChar char="•"/>
            </a:pPr>
            <a:r>
              <a:rPr lang="en-IN" sz="1300" dirty="0"/>
              <a:t>With or with out partner.</a:t>
            </a:r>
          </a:p>
          <a:p>
            <a:pPr marL="285750" indent="-285750">
              <a:buFont typeface="Arial" panose="020B0604020202020204" pitchFamily="34" charset="0"/>
              <a:buChar char="•"/>
            </a:pPr>
            <a:r>
              <a:rPr lang="en-IN" sz="1300" dirty="0"/>
              <a:t>Well Educated</a:t>
            </a:r>
          </a:p>
          <a:p>
            <a:pPr marL="285750" indent="-285750">
              <a:buFont typeface="Arial" panose="020B0604020202020204" pitchFamily="34" charset="0"/>
              <a:buChar char="•"/>
            </a:pPr>
            <a:r>
              <a:rPr lang="en-IN" sz="1300" dirty="0"/>
              <a:t>Mostly Middle aged people and senior citizens.</a:t>
            </a:r>
          </a:p>
          <a:p>
            <a:pPr marL="285750" indent="-285750">
              <a:buFont typeface="Arial" panose="020B0604020202020204" pitchFamily="34" charset="0"/>
              <a:buChar char="•"/>
            </a:pPr>
            <a:r>
              <a:rPr lang="en-IN" sz="1300" dirty="0"/>
              <a:t>High income</a:t>
            </a:r>
          </a:p>
          <a:p>
            <a:pPr marL="285750" indent="-285750">
              <a:buFont typeface="Arial" panose="020B0604020202020204" pitchFamily="34" charset="0"/>
              <a:buChar char="•"/>
            </a:pPr>
            <a:r>
              <a:rPr lang="en-IN" sz="1300" dirty="0"/>
              <a:t>High Expenditure</a:t>
            </a:r>
          </a:p>
          <a:p>
            <a:pPr marL="285750" indent="-285750">
              <a:buFont typeface="Arial" panose="020B0604020202020204" pitchFamily="34" charset="0"/>
              <a:buChar char="•"/>
            </a:pPr>
            <a:r>
              <a:rPr lang="en-IN" sz="1300" dirty="0"/>
              <a:t>Highest spending on wines</a:t>
            </a:r>
          </a:p>
          <a:p>
            <a:pPr marL="285750" indent="-285750">
              <a:buFont typeface="Arial" panose="020B0604020202020204" pitchFamily="34" charset="0"/>
              <a:buChar char="•"/>
            </a:pPr>
            <a:r>
              <a:rPr lang="en-IN" sz="1300" dirty="0"/>
              <a:t>High spending on meat prods.</a:t>
            </a:r>
          </a:p>
          <a:p>
            <a:pPr marL="285750" indent="-285750">
              <a:buFont typeface="Arial" panose="020B0604020202020204" pitchFamily="34" charset="0"/>
              <a:buChar char="•"/>
            </a:pPr>
            <a:r>
              <a:rPr lang="en-IN" sz="1300" dirty="0"/>
              <a:t>More than 25 purchases</a:t>
            </a:r>
          </a:p>
          <a:p>
            <a:pPr marL="285750" indent="-285750">
              <a:buFont typeface="Arial" panose="020B0604020202020204" pitchFamily="34" charset="0"/>
              <a:buChar char="•"/>
            </a:pPr>
            <a:r>
              <a:rPr lang="en-IN" sz="1300" dirty="0"/>
              <a:t>Accepted a lot of campaigns</a:t>
            </a:r>
          </a:p>
        </p:txBody>
      </p:sp>
      <p:cxnSp>
        <p:nvCxnSpPr>
          <p:cNvPr id="17" name="Straight Connector 16">
            <a:extLst>
              <a:ext uri="{FF2B5EF4-FFF2-40B4-BE49-F238E27FC236}">
                <a16:creationId xmlns:a16="http://schemas.microsoft.com/office/drawing/2014/main" id="{85BAA82B-6076-436A-95DA-2E816C07EAB2}"/>
              </a:ext>
            </a:extLst>
          </p:cNvPr>
          <p:cNvCxnSpPr/>
          <p:nvPr/>
        </p:nvCxnSpPr>
        <p:spPr>
          <a:xfrm>
            <a:off x="6231467" y="932515"/>
            <a:ext cx="0" cy="58323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8D6A5-6799-4999-8E94-3CAFD99FBD14}"/>
              </a:ext>
            </a:extLst>
          </p:cNvPr>
          <p:cNvSpPr>
            <a:spLocks noGrp="1"/>
          </p:cNvSpPr>
          <p:nvPr>
            <p:ph type="title"/>
          </p:nvPr>
        </p:nvSpPr>
        <p:spPr>
          <a:xfrm>
            <a:off x="148337" y="186386"/>
            <a:ext cx="11831996" cy="525441"/>
          </a:xfrm>
        </p:spPr>
        <p:txBody>
          <a:bodyPr>
            <a:normAutofit fontScale="90000"/>
          </a:bodyPr>
          <a:lstStyle/>
          <a:p>
            <a:r>
              <a:rPr lang="en-IN" dirty="0"/>
              <a:t>Cluster labels as features</a:t>
            </a:r>
          </a:p>
        </p:txBody>
      </p:sp>
      <p:sp>
        <p:nvSpPr>
          <p:cNvPr id="4" name="Content Placeholder 3">
            <a:extLst>
              <a:ext uri="{FF2B5EF4-FFF2-40B4-BE49-F238E27FC236}">
                <a16:creationId xmlns:a16="http://schemas.microsoft.com/office/drawing/2014/main" id="{D0164526-FC35-4D76-91A1-63C541D43CD0}"/>
              </a:ext>
            </a:extLst>
          </p:cNvPr>
          <p:cNvSpPr txBox="1">
            <a:spLocks noGrp="1"/>
          </p:cNvSpPr>
          <p:nvPr>
            <p:ph idx="1"/>
          </p:nvPr>
        </p:nvSpPr>
        <p:spPr>
          <a:xfrm>
            <a:off x="148337" y="995892"/>
            <a:ext cx="11831996" cy="105157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solidFill>
                <a:latin typeface="+mj-lt"/>
              </a:rPr>
              <a:t>We use the results of K-Means clustering to create a labeled dataset where the cluster the cluster labels are the target variable.</a:t>
            </a:r>
          </a:p>
          <a:p>
            <a:pPr marL="285750" indent="-285750">
              <a:buFont typeface="Arial" panose="020B0604020202020204" pitchFamily="34" charset="0"/>
              <a:buChar char="•"/>
            </a:pPr>
            <a:r>
              <a:rPr lang="en-US" dirty="0">
                <a:solidFill>
                  <a:schemeClr val="tx1"/>
                </a:solidFill>
                <a:latin typeface="+mj-lt"/>
              </a:rPr>
              <a:t>We train the classification model to predict the cluster membership of new data point.</a:t>
            </a:r>
            <a:endParaRPr lang="en-IN" dirty="0">
              <a:solidFill>
                <a:schemeClr val="tx1"/>
              </a:solidFill>
              <a:latin typeface="+mj-lt"/>
            </a:endParaRPr>
          </a:p>
        </p:txBody>
      </p:sp>
      <p:sp>
        <p:nvSpPr>
          <p:cNvPr id="5" name="TextBox 4">
            <a:extLst>
              <a:ext uri="{FF2B5EF4-FFF2-40B4-BE49-F238E27FC236}">
                <a16:creationId xmlns:a16="http://schemas.microsoft.com/office/drawing/2014/main" id="{610DAE25-099E-4E1A-AFA1-90C6BA02CB4E}"/>
              </a:ext>
            </a:extLst>
          </p:cNvPr>
          <p:cNvSpPr txBox="1"/>
          <p:nvPr/>
        </p:nvSpPr>
        <p:spPr>
          <a:xfrm>
            <a:off x="148337" y="2626451"/>
            <a:ext cx="2433996" cy="523220"/>
          </a:xfrm>
          <a:prstGeom prst="rect">
            <a:avLst/>
          </a:prstGeom>
          <a:noFill/>
        </p:spPr>
        <p:txBody>
          <a:bodyPr wrap="square" rtlCol="0">
            <a:spAutoFit/>
          </a:bodyPr>
          <a:lstStyle/>
          <a:p>
            <a:r>
              <a:rPr lang="en-US" sz="2800" dirty="0">
                <a:latin typeface="+mj-lt"/>
              </a:rPr>
              <a:t>Train-Test Split</a:t>
            </a:r>
            <a:endParaRPr lang="en-IN" sz="2800" dirty="0">
              <a:latin typeface="+mj-lt"/>
            </a:endParaRPr>
          </a:p>
        </p:txBody>
      </p:sp>
      <p:pic>
        <p:nvPicPr>
          <p:cNvPr id="6" name="Picture 5">
            <a:extLst>
              <a:ext uri="{FF2B5EF4-FFF2-40B4-BE49-F238E27FC236}">
                <a16:creationId xmlns:a16="http://schemas.microsoft.com/office/drawing/2014/main" id="{B245C389-C2DA-4F45-8AF8-8624751CE9C8}"/>
              </a:ext>
            </a:extLst>
          </p:cNvPr>
          <p:cNvPicPr>
            <a:picLocks noChangeAspect="1"/>
          </p:cNvPicPr>
          <p:nvPr/>
        </p:nvPicPr>
        <p:blipFill rotWithShape="1">
          <a:blip r:embed="rId2">
            <a:extLst>
              <a:ext uri="{28A0092B-C50C-407E-A947-70E740481C1C}">
                <a14:useLocalDpi xmlns:a14="http://schemas.microsoft.com/office/drawing/2010/main" val="0"/>
              </a:ext>
            </a:extLst>
          </a:blip>
          <a:srcRect l="4407" t="40398" r="80276" b="52965"/>
          <a:stretch/>
        </p:blipFill>
        <p:spPr>
          <a:xfrm>
            <a:off x="148337" y="3680970"/>
            <a:ext cx="2083697" cy="523220"/>
          </a:xfrm>
          <a:prstGeom prst="rect">
            <a:avLst/>
          </a:prstGeom>
        </p:spPr>
      </p:pic>
      <p:pic>
        <p:nvPicPr>
          <p:cNvPr id="7" name="Picture 6">
            <a:extLst>
              <a:ext uri="{FF2B5EF4-FFF2-40B4-BE49-F238E27FC236}">
                <a16:creationId xmlns:a16="http://schemas.microsoft.com/office/drawing/2014/main" id="{5CD85FFD-71C7-4182-B503-98FBD36112C5}"/>
              </a:ext>
            </a:extLst>
          </p:cNvPr>
          <p:cNvPicPr>
            <a:picLocks noChangeAspect="1"/>
          </p:cNvPicPr>
          <p:nvPr/>
        </p:nvPicPr>
        <p:blipFill rotWithShape="1">
          <a:blip r:embed="rId2">
            <a:extLst>
              <a:ext uri="{28A0092B-C50C-407E-A947-70E740481C1C}">
                <a14:useLocalDpi xmlns:a14="http://schemas.microsoft.com/office/drawing/2010/main" val="0"/>
              </a:ext>
            </a:extLst>
          </a:blip>
          <a:srcRect l="5251" t="57788" r="40001" b="26117"/>
          <a:stretch/>
        </p:blipFill>
        <p:spPr>
          <a:xfrm>
            <a:off x="148337" y="4668701"/>
            <a:ext cx="6066196" cy="1051570"/>
          </a:xfrm>
          <a:prstGeom prst="rect">
            <a:avLst/>
          </a:prstGeom>
        </p:spPr>
      </p:pic>
      <p:sp>
        <p:nvSpPr>
          <p:cNvPr id="8" name="TextBox 7">
            <a:extLst>
              <a:ext uri="{FF2B5EF4-FFF2-40B4-BE49-F238E27FC236}">
                <a16:creationId xmlns:a16="http://schemas.microsoft.com/office/drawing/2014/main" id="{D7369077-D657-4243-B6D3-5885E2390A00}"/>
              </a:ext>
            </a:extLst>
          </p:cNvPr>
          <p:cNvSpPr txBox="1"/>
          <p:nvPr/>
        </p:nvSpPr>
        <p:spPr>
          <a:xfrm>
            <a:off x="6455447" y="2999786"/>
            <a:ext cx="5385016" cy="2862322"/>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mj-lt"/>
                <a:ea typeface="Cambria" panose="02040503050406030204" pitchFamily="18" charset="0"/>
              </a:rPr>
              <a:t>Data Splitting</a:t>
            </a:r>
            <a:r>
              <a:rPr lang="en-US" dirty="0">
                <a:latin typeface="+mj-lt"/>
                <a:ea typeface="Cambria" panose="02040503050406030204" pitchFamily="18" charset="0"/>
              </a:rPr>
              <a:t>: The code splits the original dataset into features (x) and the target variable (y), which is our clusters.</a:t>
            </a:r>
          </a:p>
          <a:p>
            <a:pPr marL="285750" indent="-285750">
              <a:buFont typeface="Arial" panose="020B0604020202020204" pitchFamily="34" charset="0"/>
              <a:buChar char="•"/>
            </a:pPr>
            <a:endParaRPr lang="en-US" dirty="0">
              <a:latin typeface="+mj-lt"/>
              <a:ea typeface="Cambria" panose="02040503050406030204" pitchFamily="18" charset="0"/>
            </a:endParaRPr>
          </a:p>
          <a:p>
            <a:pPr marL="285750" indent="-285750">
              <a:buFont typeface="Arial" panose="020B0604020202020204" pitchFamily="34" charset="0"/>
              <a:buChar char="•"/>
            </a:pPr>
            <a:endParaRPr lang="en-US" dirty="0">
              <a:latin typeface="+mj-lt"/>
              <a:ea typeface="Cambria" panose="02040503050406030204" pitchFamily="18" charset="0"/>
            </a:endParaRPr>
          </a:p>
          <a:p>
            <a:endParaRPr lang="en-US" dirty="0">
              <a:latin typeface="+mj-lt"/>
              <a:ea typeface="Cambria" panose="02040503050406030204" pitchFamily="18" charset="0"/>
            </a:endParaRPr>
          </a:p>
          <a:p>
            <a:pPr marL="285750" indent="-285750">
              <a:buFont typeface="Arial" panose="020B0604020202020204" pitchFamily="34" charset="0"/>
              <a:buChar char="•"/>
            </a:pPr>
            <a:r>
              <a:rPr lang="en-US" b="1" dirty="0">
                <a:latin typeface="+mj-lt"/>
                <a:ea typeface="Cambria" panose="02040503050406030204" pitchFamily="18" charset="0"/>
              </a:rPr>
              <a:t>Train-Test Split</a:t>
            </a:r>
            <a:r>
              <a:rPr lang="en-US" dirty="0">
                <a:latin typeface="+mj-lt"/>
                <a:ea typeface="Cambria" panose="02040503050406030204" pitchFamily="18" charset="0"/>
              </a:rPr>
              <a:t>: The data is split into training and testing. Where 75% of the data goes for training and the rest 25% for testing.</a:t>
            </a:r>
          </a:p>
          <a:p>
            <a:endParaRPr lang="en-IN" dirty="0">
              <a:latin typeface="+mj-lt"/>
            </a:endParaRPr>
          </a:p>
        </p:txBody>
      </p:sp>
    </p:spTree>
    <p:extLst>
      <p:ext uri="{BB962C8B-B14F-4D97-AF65-F5344CB8AC3E}">
        <p14:creationId xmlns:p14="http://schemas.microsoft.com/office/powerpoint/2010/main" val="301975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8BDF1-DFF2-46AE-9720-82CA7A7A23A8}"/>
              </a:ext>
            </a:extLst>
          </p:cNvPr>
          <p:cNvSpPr>
            <a:spLocks noGrp="1"/>
          </p:cNvSpPr>
          <p:nvPr>
            <p:ph type="title"/>
          </p:nvPr>
        </p:nvSpPr>
        <p:spPr>
          <a:xfrm>
            <a:off x="114469" y="177292"/>
            <a:ext cx="11908198" cy="652441"/>
          </a:xfrm>
        </p:spPr>
        <p:txBody>
          <a:bodyPr>
            <a:normAutofit fontScale="90000"/>
          </a:bodyPr>
          <a:lstStyle/>
          <a:p>
            <a:r>
              <a:rPr lang="en-US" sz="2800" dirty="0">
                <a:solidFill>
                  <a:schemeClr val="tx1"/>
                </a:solidFill>
              </a:rPr>
              <a:t>XG-Boost Model Building &amp; Model Evaluation</a:t>
            </a:r>
            <a:endParaRPr lang="en-IN" dirty="0">
              <a:solidFill>
                <a:schemeClr val="tx1"/>
              </a:solidFill>
            </a:endParaRPr>
          </a:p>
        </p:txBody>
      </p:sp>
      <p:sp>
        <p:nvSpPr>
          <p:cNvPr id="3" name="Content Placeholder 2">
            <a:extLst>
              <a:ext uri="{FF2B5EF4-FFF2-40B4-BE49-F238E27FC236}">
                <a16:creationId xmlns:a16="http://schemas.microsoft.com/office/drawing/2014/main" id="{D25CD159-B7C6-4180-A58E-0C1ECC507121}"/>
              </a:ext>
            </a:extLst>
          </p:cNvPr>
          <p:cNvSpPr>
            <a:spLocks noGrp="1"/>
          </p:cNvSpPr>
          <p:nvPr>
            <p:ph idx="1"/>
          </p:nvPr>
        </p:nvSpPr>
        <p:spPr>
          <a:xfrm>
            <a:off x="114468" y="1114045"/>
            <a:ext cx="12001331" cy="1561422"/>
          </a:xfrm>
        </p:spPr>
        <p:txBody>
          <a:bodyPr/>
          <a:lstStyle/>
          <a:p>
            <a:pPr marL="0" indent="0">
              <a:buNone/>
            </a:pPr>
            <a:r>
              <a:rPr lang="en-US" sz="1800" dirty="0">
                <a:solidFill>
                  <a:schemeClr val="tx1"/>
                </a:solidFill>
                <a:latin typeface="+mj-lt"/>
              </a:rPr>
              <a:t>XG-Boost is a powerful and efficient implementation of gradient boosting for supervised learning tasks. It is known for its high performance and scalability, often used in competitive machine learning competitions and real-world applications.</a:t>
            </a:r>
          </a:p>
          <a:p>
            <a:pPr marL="0" indent="0">
              <a:buNone/>
            </a:pPr>
            <a:r>
              <a:rPr lang="en-US" sz="1800" dirty="0">
                <a:solidFill>
                  <a:schemeClr val="tx1"/>
                </a:solidFill>
                <a:latin typeface="+mj-lt"/>
              </a:rPr>
              <a:t>XG-Boost also shows a good balance. Despite the overfitting, the testing accuracy of 0.96 is very high, indicating that the model still performs well on unseen data. This suggests that, while the model is overfitting, it retains a strong predictive power.</a:t>
            </a:r>
          </a:p>
          <a:p>
            <a:pPr marL="0" indent="0">
              <a:buNone/>
            </a:pPr>
            <a:endParaRPr lang="en-IN" dirty="0">
              <a:solidFill>
                <a:schemeClr val="tx1"/>
              </a:solidFill>
              <a:latin typeface="+mj-lt"/>
            </a:endParaRPr>
          </a:p>
        </p:txBody>
      </p:sp>
      <p:pic>
        <p:nvPicPr>
          <p:cNvPr id="5" name="Picture 4">
            <a:extLst>
              <a:ext uri="{FF2B5EF4-FFF2-40B4-BE49-F238E27FC236}">
                <a16:creationId xmlns:a16="http://schemas.microsoft.com/office/drawing/2014/main" id="{88A9EF95-8F5B-4EAA-87E7-54F49DDDD4A3}"/>
              </a:ext>
            </a:extLst>
          </p:cNvPr>
          <p:cNvPicPr>
            <a:picLocks noChangeAspect="1"/>
          </p:cNvPicPr>
          <p:nvPr/>
        </p:nvPicPr>
        <p:blipFill rotWithShape="1">
          <a:blip r:embed="rId2">
            <a:extLst>
              <a:ext uri="{28A0092B-C50C-407E-A947-70E740481C1C}">
                <a14:useLocalDpi xmlns:a14="http://schemas.microsoft.com/office/drawing/2010/main" val="0"/>
              </a:ext>
            </a:extLst>
          </a:blip>
          <a:srcRect l="4683" t="29614" r="46281" b="21567"/>
          <a:stretch/>
        </p:blipFill>
        <p:spPr>
          <a:xfrm>
            <a:off x="6876241" y="2500046"/>
            <a:ext cx="5095219" cy="2798786"/>
          </a:xfrm>
          <a:prstGeom prst="rect">
            <a:avLst/>
          </a:prstGeom>
        </p:spPr>
      </p:pic>
      <p:pic>
        <p:nvPicPr>
          <p:cNvPr id="6" name="Picture 5">
            <a:extLst>
              <a:ext uri="{FF2B5EF4-FFF2-40B4-BE49-F238E27FC236}">
                <a16:creationId xmlns:a16="http://schemas.microsoft.com/office/drawing/2014/main" id="{61D307F8-4F1A-4C3D-9B0C-FA89F908EC93}"/>
              </a:ext>
            </a:extLst>
          </p:cNvPr>
          <p:cNvPicPr>
            <a:picLocks noChangeAspect="1"/>
          </p:cNvPicPr>
          <p:nvPr/>
        </p:nvPicPr>
        <p:blipFill>
          <a:blip r:embed="rId3"/>
          <a:stretch>
            <a:fillRect/>
          </a:stretch>
        </p:blipFill>
        <p:spPr>
          <a:xfrm>
            <a:off x="142077" y="2487638"/>
            <a:ext cx="6589825" cy="3015125"/>
          </a:xfrm>
          <a:prstGeom prst="rect">
            <a:avLst/>
          </a:prstGeom>
        </p:spPr>
      </p:pic>
    </p:spTree>
    <p:extLst>
      <p:ext uri="{BB962C8B-B14F-4D97-AF65-F5344CB8AC3E}">
        <p14:creationId xmlns:p14="http://schemas.microsoft.com/office/powerpoint/2010/main" val="188460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8B6E1D-E209-4C5E-A692-0B459ED097EE}"/>
              </a:ext>
            </a:extLst>
          </p:cNvPr>
          <p:cNvSpPr>
            <a:spLocks noGrp="1"/>
          </p:cNvSpPr>
          <p:nvPr>
            <p:ph idx="1"/>
          </p:nvPr>
        </p:nvSpPr>
        <p:spPr>
          <a:xfrm>
            <a:off x="216069" y="199644"/>
            <a:ext cx="1934464" cy="452289"/>
          </a:xfrm>
        </p:spPr>
        <p:txBody>
          <a:bodyPr/>
          <a:lstStyle/>
          <a:p>
            <a:pPr marL="0" indent="0">
              <a:buNone/>
            </a:pPr>
            <a:r>
              <a:rPr lang="en-IN" dirty="0"/>
              <a:t>Model Summary</a:t>
            </a:r>
          </a:p>
        </p:txBody>
      </p:sp>
      <p:pic>
        <p:nvPicPr>
          <p:cNvPr id="1026" name="Picture 2">
            <a:extLst>
              <a:ext uri="{FF2B5EF4-FFF2-40B4-BE49-F238E27FC236}">
                <a16:creationId xmlns:a16="http://schemas.microsoft.com/office/drawing/2014/main" id="{BC101F09-7316-4C35-BDAA-D25CA2426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742" y="584200"/>
            <a:ext cx="7438516" cy="5926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486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B2C7-D3AD-49C9-A49D-19D4BBEB3238}"/>
              </a:ext>
            </a:extLst>
          </p:cNvPr>
          <p:cNvSpPr>
            <a:spLocks noGrp="1"/>
          </p:cNvSpPr>
          <p:nvPr>
            <p:ph type="title"/>
          </p:nvPr>
        </p:nvSpPr>
        <p:spPr>
          <a:xfrm>
            <a:off x="97536" y="143425"/>
            <a:ext cx="11840464" cy="610108"/>
          </a:xfrm>
        </p:spPr>
        <p:txBody>
          <a:bodyPr>
            <a:normAutofit fontScale="90000"/>
          </a:bodyPr>
          <a:lstStyle/>
          <a:p>
            <a:r>
              <a:rPr lang="en-IN" dirty="0"/>
              <a:t>Deployment</a:t>
            </a:r>
          </a:p>
        </p:txBody>
      </p:sp>
      <p:pic>
        <p:nvPicPr>
          <p:cNvPr id="6" name="Picture 5">
            <a:extLst>
              <a:ext uri="{FF2B5EF4-FFF2-40B4-BE49-F238E27FC236}">
                <a16:creationId xmlns:a16="http://schemas.microsoft.com/office/drawing/2014/main" id="{8B13EDC4-CA9F-496D-86BA-614318929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2740" y="835785"/>
            <a:ext cx="3855260" cy="5952654"/>
          </a:xfrm>
          <a:prstGeom prst="rect">
            <a:avLst/>
          </a:prstGeom>
        </p:spPr>
      </p:pic>
      <p:sp>
        <p:nvSpPr>
          <p:cNvPr id="8" name="TextBox 7">
            <a:extLst>
              <a:ext uri="{FF2B5EF4-FFF2-40B4-BE49-F238E27FC236}">
                <a16:creationId xmlns:a16="http://schemas.microsoft.com/office/drawing/2014/main" id="{6DC2B520-658C-4134-A6F0-48FDC7829060}"/>
              </a:ext>
            </a:extLst>
          </p:cNvPr>
          <p:cNvSpPr txBox="1"/>
          <p:nvPr/>
        </p:nvSpPr>
        <p:spPr>
          <a:xfrm>
            <a:off x="254000" y="1529771"/>
            <a:ext cx="7501467" cy="4129272"/>
          </a:xfrm>
          <a:prstGeom prst="rect">
            <a:avLst/>
          </a:prstGeom>
          <a:noFill/>
        </p:spPr>
        <p:txBody>
          <a:bodyPr wrap="square">
            <a:spAutoFit/>
          </a:bodyPr>
          <a:lstStyle/>
          <a:p>
            <a:pPr marL="285750" indent="-285750">
              <a:lnSpc>
                <a:spcPct val="250000"/>
              </a:lnSpc>
              <a:buFont typeface="Arial" panose="020B0604020202020204" pitchFamily="34" charset="0"/>
              <a:buChar char="•"/>
            </a:pPr>
            <a:r>
              <a:rPr lang="en-IN" dirty="0">
                <a:latin typeface="+mj-lt"/>
              </a:rPr>
              <a:t>By using Streamlit we have deployed the Customer Segmentation Web App.</a:t>
            </a:r>
          </a:p>
          <a:p>
            <a:pPr marL="285750" indent="-285750">
              <a:lnSpc>
                <a:spcPct val="250000"/>
              </a:lnSpc>
              <a:buFont typeface="Arial" panose="020B0604020202020204" pitchFamily="34" charset="0"/>
              <a:buChar char="•"/>
            </a:pPr>
            <a:r>
              <a:rPr lang="en-IN" dirty="0">
                <a:latin typeface="+mj-lt"/>
              </a:rPr>
              <a:t>We have used text inputs for Income, total expenses, total accepted campaigns and total no. of purchases.</a:t>
            </a:r>
          </a:p>
          <a:p>
            <a:pPr marL="285750" indent="-285750">
              <a:lnSpc>
                <a:spcPct val="250000"/>
              </a:lnSpc>
              <a:buFont typeface="Arial" panose="020B0604020202020204" pitchFamily="34" charset="0"/>
              <a:buChar char="•"/>
            </a:pPr>
            <a:r>
              <a:rPr lang="en-IN" dirty="0">
                <a:latin typeface="+mj-lt"/>
              </a:rPr>
              <a:t>Age has been given a slider which ranges from 24 to 100.</a:t>
            </a:r>
          </a:p>
          <a:p>
            <a:pPr marL="285750" indent="-285750">
              <a:lnSpc>
                <a:spcPct val="250000"/>
              </a:lnSpc>
              <a:buFont typeface="Arial" panose="020B0604020202020204" pitchFamily="34" charset="0"/>
              <a:buChar char="•"/>
            </a:pPr>
            <a:r>
              <a:rPr lang="en-IN" dirty="0">
                <a:latin typeface="+mj-lt"/>
              </a:rPr>
              <a:t>Selection of number of kids, teens, living partners and education have been represented with radio input.</a:t>
            </a:r>
          </a:p>
        </p:txBody>
      </p:sp>
    </p:spTree>
    <p:extLst>
      <p:ext uri="{BB962C8B-B14F-4D97-AF65-F5344CB8AC3E}">
        <p14:creationId xmlns:p14="http://schemas.microsoft.com/office/powerpoint/2010/main" val="263041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932AE-4932-4925-B119-4C74A9FF21F4}"/>
              </a:ext>
            </a:extLst>
          </p:cNvPr>
          <p:cNvSpPr>
            <a:spLocks noGrp="1"/>
          </p:cNvSpPr>
          <p:nvPr>
            <p:ph type="title"/>
          </p:nvPr>
        </p:nvSpPr>
        <p:spPr>
          <a:xfrm>
            <a:off x="224535" y="202692"/>
            <a:ext cx="11721932" cy="677841"/>
          </a:xfrm>
        </p:spPr>
        <p:txBody>
          <a:bodyPr>
            <a:normAutofit fontScale="90000"/>
          </a:bodyPr>
          <a:lstStyle/>
          <a:p>
            <a:r>
              <a:rPr lang="en-IN" dirty="0"/>
              <a:t>conclusion</a:t>
            </a:r>
          </a:p>
        </p:txBody>
      </p:sp>
      <p:sp>
        <p:nvSpPr>
          <p:cNvPr id="3" name="Content Placeholder 2">
            <a:extLst>
              <a:ext uri="{FF2B5EF4-FFF2-40B4-BE49-F238E27FC236}">
                <a16:creationId xmlns:a16="http://schemas.microsoft.com/office/drawing/2014/main" id="{88C809F6-5DF5-4754-BA60-A0CC1FA38BDF}"/>
              </a:ext>
            </a:extLst>
          </p:cNvPr>
          <p:cNvSpPr>
            <a:spLocks noGrp="1"/>
          </p:cNvSpPr>
          <p:nvPr>
            <p:ph idx="1"/>
          </p:nvPr>
        </p:nvSpPr>
        <p:spPr>
          <a:xfrm>
            <a:off x="351366" y="1337735"/>
            <a:ext cx="11489267" cy="5148240"/>
          </a:xfrm>
        </p:spPr>
        <p:txBody>
          <a:bodyPr>
            <a:normAutofit/>
          </a:bodyPr>
          <a:lstStyle/>
          <a:p>
            <a:pPr>
              <a:lnSpc>
                <a:spcPct val="120000"/>
              </a:lnSpc>
            </a:pPr>
            <a:r>
              <a:rPr lang="en-US" dirty="0"/>
              <a:t>Most customers have a single dependent/child in their household.</a:t>
            </a:r>
          </a:p>
          <a:p>
            <a:pPr>
              <a:lnSpc>
                <a:spcPct val="120000"/>
              </a:lnSpc>
            </a:pPr>
            <a:r>
              <a:rPr lang="en-US" dirty="0"/>
              <a:t>Most customers made purchases via the Store.</a:t>
            </a:r>
          </a:p>
          <a:p>
            <a:pPr>
              <a:lnSpc>
                <a:spcPct val="120000"/>
              </a:lnSpc>
            </a:pPr>
            <a:r>
              <a:rPr lang="en-US" dirty="0"/>
              <a:t>Majority of the customers have partners.</a:t>
            </a:r>
          </a:p>
          <a:p>
            <a:pPr>
              <a:lnSpc>
                <a:spcPct val="120000"/>
              </a:lnSpc>
            </a:pPr>
            <a:r>
              <a:rPr lang="en-US" dirty="0"/>
              <a:t>Majority of the customers have been Graduates.</a:t>
            </a:r>
          </a:p>
          <a:p>
            <a:pPr>
              <a:lnSpc>
                <a:spcPct val="120000"/>
              </a:lnSpc>
            </a:pPr>
            <a:r>
              <a:rPr lang="en-US" dirty="0"/>
              <a:t>Majority of the customers are parents.</a:t>
            </a:r>
          </a:p>
          <a:p>
            <a:pPr>
              <a:lnSpc>
                <a:spcPct val="120000"/>
              </a:lnSpc>
            </a:pPr>
            <a:r>
              <a:rPr lang="en-US" dirty="0"/>
              <a:t>Customers that didn't respond to campaigns are the majority.</a:t>
            </a:r>
          </a:p>
          <a:p>
            <a:pPr>
              <a:lnSpc>
                <a:spcPct val="120000"/>
              </a:lnSpc>
            </a:pPr>
            <a:r>
              <a:rPr lang="en-US" dirty="0"/>
              <a:t>The earliest enrollments in the business were by customers aged 48.</a:t>
            </a:r>
          </a:p>
          <a:p>
            <a:pPr>
              <a:lnSpc>
                <a:spcPct val="120000"/>
              </a:lnSpc>
            </a:pPr>
            <a:r>
              <a:rPr lang="en-US" dirty="0"/>
              <a:t>The total amount spent is highly correlated with customers income and the total purchases they made.</a:t>
            </a:r>
          </a:p>
          <a:p>
            <a:pPr>
              <a:lnSpc>
                <a:spcPct val="120000"/>
              </a:lnSpc>
            </a:pPr>
            <a:r>
              <a:rPr lang="en-US" dirty="0"/>
              <a:t>The highest spending age groups are between 40–60</a:t>
            </a:r>
          </a:p>
          <a:p>
            <a:pPr>
              <a:lnSpc>
                <a:spcPct val="120000"/>
              </a:lnSpc>
            </a:pPr>
            <a:r>
              <a:rPr lang="en-US" dirty="0"/>
              <a:t>Customers with no dependents/children have been the highest spenders.</a:t>
            </a:r>
            <a:endParaRPr lang="en-IN" dirty="0"/>
          </a:p>
        </p:txBody>
      </p:sp>
    </p:spTree>
    <p:extLst>
      <p:ext uri="{BB962C8B-B14F-4D97-AF65-F5344CB8AC3E}">
        <p14:creationId xmlns:p14="http://schemas.microsoft.com/office/powerpoint/2010/main" val="419272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CA7EB-1774-4CC1-826E-D3B8A9A2291A}"/>
              </a:ext>
            </a:extLst>
          </p:cNvPr>
          <p:cNvSpPr>
            <a:spLocks noGrp="1"/>
          </p:cNvSpPr>
          <p:nvPr>
            <p:ph type="title"/>
          </p:nvPr>
        </p:nvSpPr>
        <p:spPr>
          <a:xfrm>
            <a:off x="275336" y="160359"/>
            <a:ext cx="11662664" cy="627041"/>
          </a:xfrm>
        </p:spPr>
        <p:txBody>
          <a:bodyPr>
            <a:normAutofit fontScale="90000"/>
          </a:bodyPr>
          <a:lstStyle/>
          <a:p>
            <a:r>
              <a:rPr lang="en-IN" dirty="0"/>
              <a:t>Business insights</a:t>
            </a:r>
          </a:p>
        </p:txBody>
      </p:sp>
      <p:sp>
        <p:nvSpPr>
          <p:cNvPr id="3" name="Content Placeholder 2">
            <a:extLst>
              <a:ext uri="{FF2B5EF4-FFF2-40B4-BE49-F238E27FC236}">
                <a16:creationId xmlns:a16="http://schemas.microsoft.com/office/drawing/2014/main" id="{10955897-7B65-444E-942B-C5ADBC84C823}"/>
              </a:ext>
            </a:extLst>
          </p:cNvPr>
          <p:cNvSpPr>
            <a:spLocks noGrp="1"/>
          </p:cNvSpPr>
          <p:nvPr>
            <p:ph idx="1"/>
          </p:nvPr>
        </p:nvSpPr>
        <p:spPr>
          <a:xfrm>
            <a:off x="321733" y="1126067"/>
            <a:ext cx="11548533" cy="5385307"/>
          </a:xfrm>
        </p:spPr>
        <p:txBody>
          <a:bodyPr>
            <a:normAutofit/>
          </a:bodyPr>
          <a:lstStyle/>
          <a:p>
            <a:pPr>
              <a:lnSpc>
                <a:spcPct val="150000"/>
              </a:lnSpc>
            </a:pPr>
            <a:r>
              <a:rPr lang="en-US" dirty="0"/>
              <a:t>To address the reluctance of customers in accepting the campaigns and encourage higher participation rates, tailor the campaign offers specifically to the preferences and needs of customers in cluster 1.</a:t>
            </a:r>
          </a:p>
          <a:p>
            <a:pPr>
              <a:lnSpc>
                <a:spcPct val="150000"/>
              </a:lnSpc>
            </a:pPr>
            <a:r>
              <a:rPr lang="en-US" dirty="0"/>
              <a:t>To address the challenges of low income and low spending among customers in Cluster 1,  develop affordable and cost-effective products that cater to the budget constraints and you can also implement programs that provide incentives if they repeatedly buy a product more than once which will allow the, to continue engaging with the business even with their low income.</a:t>
            </a:r>
          </a:p>
          <a:p>
            <a:pPr>
              <a:lnSpc>
                <a:spcPct val="150000"/>
              </a:lnSpc>
            </a:pPr>
            <a:r>
              <a:rPr lang="en-US" dirty="0"/>
              <a:t>Given that the majority of customers make purchases from the stores, it is crucial to maintain a strong presence and optimize the in-store experience and while fewer customers make purchases online, it highlights the potential for growth in the e-commerce channel hence the business should focus on improving website usability.</a:t>
            </a:r>
            <a:endParaRPr lang="en-IN" dirty="0"/>
          </a:p>
        </p:txBody>
      </p:sp>
    </p:spTree>
    <p:extLst>
      <p:ext uri="{BB962C8B-B14F-4D97-AF65-F5344CB8AC3E}">
        <p14:creationId xmlns:p14="http://schemas.microsoft.com/office/powerpoint/2010/main" val="56552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5E321-7456-4A42-9051-7556685E9F11}"/>
              </a:ext>
            </a:extLst>
          </p:cNvPr>
          <p:cNvSpPr>
            <a:spLocks noGrp="1"/>
          </p:cNvSpPr>
          <p:nvPr>
            <p:ph type="title"/>
          </p:nvPr>
        </p:nvSpPr>
        <p:spPr>
          <a:xfrm>
            <a:off x="2231136" y="2834640"/>
            <a:ext cx="7729728" cy="1188720"/>
          </a:xfrm>
        </p:spPr>
        <p:txBody>
          <a:bodyPr/>
          <a:lstStyle/>
          <a:p>
            <a:r>
              <a:rPr lang="en-IN" dirty="0"/>
              <a:t>Thank you</a:t>
            </a:r>
          </a:p>
        </p:txBody>
      </p:sp>
    </p:spTree>
    <p:extLst>
      <p:ext uri="{BB962C8B-B14F-4D97-AF65-F5344CB8AC3E}">
        <p14:creationId xmlns:p14="http://schemas.microsoft.com/office/powerpoint/2010/main" val="275520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5939" y="392139"/>
            <a:ext cx="3677610" cy="461665"/>
          </a:xfrm>
          <a:prstGeom prst="rect">
            <a:avLst/>
          </a:prstGeom>
        </p:spPr>
        <p:txBody>
          <a:bodyPr wrap="none">
            <a:spAutoFit/>
          </a:bodyPr>
          <a:lstStyle/>
          <a:p>
            <a:pPr algn="ctr"/>
            <a:r>
              <a:rPr lang="en-US" sz="2400" dirty="0">
                <a:ln w="0"/>
                <a:solidFill>
                  <a:schemeClr val="accent1">
                    <a:lumMod val="75000"/>
                  </a:schemeClr>
                </a:solidFill>
                <a:effectLst>
                  <a:outerShdw blurRad="38100" dist="19050" dir="2700000" algn="tl" rotWithShape="0">
                    <a:schemeClr val="dk1">
                      <a:alpha val="40000"/>
                    </a:schemeClr>
                  </a:outerShdw>
                </a:effectLst>
                <a:latin typeface="+mj-lt"/>
                <a:cs typeface="Times New Roman" panose="02020603050405020304" pitchFamily="18" charset="0"/>
              </a:rPr>
              <a:t>PROJECT ARCHITECTURE</a:t>
            </a:r>
            <a:endParaRPr lang="en-US" sz="2400" dirty="0">
              <a:ln w="0"/>
              <a:solidFill>
                <a:schemeClr val="accent1">
                  <a:lumMod val="75000"/>
                </a:schemeClr>
              </a:solidFill>
              <a:effectLst>
                <a:outerShdw blurRad="38100" dist="19050" dir="2700000" algn="tl" rotWithShape="0">
                  <a:schemeClr val="dk1">
                    <a:alpha val="40000"/>
                  </a:schemeClr>
                </a:outerShdw>
              </a:effectLst>
              <a:latin typeface="+mj-lt"/>
            </a:endParaRPr>
          </a:p>
        </p:txBody>
      </p:sp>
      <p:sp>
        <p:nvSpPr>
          <p:cNvPr id="3" name="Rectangle 2"/>
          <p:cNvSpPr/>
          <p:nvPr/>
        </p:nvSpPr>
        <p:spPr>
          <a:xfrm>
            <a:off x="478971" y="4959386"/>
            <a:ext cx="6096000" cy="764825"/>
          </a:xfrm>
          <a:prstGeom prst="rect">
            <a:avLst/>
          </a:prstGeom>
        </p:spPr>
        <p:txBody>
          <a:bodyPr>
            <a:spAutoFit/>
          </a:bodyPr>
          <a:lstStyle/>
          <a:p>
            <a:pPr lvl="0">
              <a:lnSpc>
                <a:spcPct val="115000"/>
              </a:lnSpc>
              <a:spcAft>
                <a:spcPts val="0"/>
              </a:spcAft>
            </a:pPr>
            <a:endParaRPr lang="en-IN" dirty="0">
              <a:latin typeface="Arial" panose="020B0604020202020204" pitchFamily="34" charset="0"/>
              <a:ea typeface="Arial" panose="020B0604020202020204" pitchFamily="34" charset="0"/>
            </a:endParaRPr>
          </a:p>
          <a:p>
            <a:pPr marL="457200">
              <a:lnSpc>
                <a:spcPct val="115000"/>
              </a:lnSpc>
              <a:spcAft>
                <a:spcPts val="0"/>
              </a:spcAft>
            </a:pPr>
            <a:r>
              <a:rPr lang="en-IN" sz="2000" b="1" dirty="0">
                <a:effectLst/>
                <a:latin typeface="Bahnschrift" panose="020B0502040204020203" pitchFamily="34" charset="0"/>
                <a:ea typeface="Arial" panose="020B0604020202020204" pitchFamily="34" charset="0"/>
              </a:rPr>
              <a:t> </a:t>
            </a:r>
            <a:endParaRPr lang="en-IN" dirty="0">
              <a:latin typeface="Arial" panose="020B0604020202020204" pitchFamily="34" charset="0"/>
              <a:ea typeface="Arial" panose="020B0604020202020204" pitchFamily="34" charset="0"/>
            </a:endParaRPr>
          </a:p>
        </p:txBody>
      </p:sp>
      <p:sp>
        <p:nvSpPr>
          <p:cNvPr id="4" name="Rounded Rectangle 3"/>
          <p:cNvSpPr/>
          <p:nvPr/>
        </p:nvSpPr>
        <p:spPr>
          <a:xfrm>
            <a:off x="1092927" y="1730829"/>
            <a:ext cx="2599508" cy="792770"/>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IN" b="1" dirty="0">
                <a:latin typeface="+mj-lt"/>
                <a:ea typeface="Arial" panose="020B0604020202020204" pitchFamily="34" charset="0"/>
              </a:rPr>
              <a:t>Business Objective</a:t>
            </a:r>
            <a:endParaRPr lang="en-IN" dirty="0">
              <a:latin typeface="+mj-lt"/>
            </a:endParaRPr>
          </a:p>
        </p:txBody>
      </p:sp>
      <p:sp>
        <p:nvSpPr>
          <p:cNvPr id="5" name="Rounded Rectangle 4"/>
          <p:cNvSpPr/>
          <p:nvPr/>
        </p:nvSpPr>
        <p:spPr>
          <a:xfrm>
            <a:off x="5334002" y="3289591"/>
            <a:ext cx="2599508" cy="79277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lvl="0" algn="ctr">
              <a:lnSpc>
                <a:spcPct val="115000"/>
              </a:lnSpc>
              <a:spcAft>
                <a:spcPts val="0"/>
              </a:spcAft>
            </a:pPr>
            <a:r>
              <a:rPr lang="en-IN" b="1" dirty="0">
                <a:solidFill>
                  <a:srgbClr val="0D0D0D"/>
                </a:solidFill>
                <a:latin typeface="+mj-lt"/>
                <a:ea typeface="Arial" panose="020B0604020202020204" pitchFamily="34" charset="0"/>
                <a:cs typeface="Segoe UI" panose="020B0502040204020203" pitchFamily="34" charset="0"/>
              </a:rPr>
              <a:t>Feature Engineering</a:t>
            </a:r>
            <a:endParaRPr lang="en-IN" dirty="0">
              <a:latin typeface="+mj-lt"/>
              <a:ea typeface="Arial" panose="020B0604020202020204" pitchFamily="34" charset="0"/>
            </a:endParaRPr>
          </a:p>
        </p:txBody>
      </p:sp>
      <p:sp>
        <p:nvSpPr>
          <p:cNvPr id="6" name="Rounded Rectangle 5"/>
          <p:cNvSpPr/>
          <p:nvPr/>
        </p:nvSpPr>
        <p:spPr>
          <a:xfrm>
            <a:off x="9113521" y="3254287"/>
            <a:ext cx="2599508" cy="79277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lvl="0" algn="ctr"/>
            <a:endParaRPr lang="en-IN" b="1" dirty="0">
              <a:latin typeface="+mj-lt"/>
              <a:ea typeface="Arial" panose="020B0604020202020204" pitchFamily="34" charset="0"/>
            </a:endParaRPr>
          </a:p>
          <a:p>
            <a:pPr lvl="0" algn="ctr"/>
            <a:r>
              <a:rPr lang="en-IN" b="1" dirty="0">
                <a:latin typeface="+mj-lt"/>
                <a:ea typeface="Arial" panose="020B0604020202020204" pitchFamily="34" charset="0"/>
              </a:rPr>
              <a:t>EDA</a:t>
            </a:r>
            <a:endParaRPr lang="en-IN" dirty="0">
              <a:latin typeface="+mj-lt"/>
              <a:ea typeface="Arial" panose="020B0604020202020204" pitchFamily="34" charset="0"/>
            </a:endParaRPr>
          </a:p>
          <a:p>
            <a:pPr algn="ctr"/>
            <a:endParaRPr lang="en-IN" dirty="0">
              <a:latin typeface="+mj-lt"/>
            </a:endParaRPr>
          </a:p>
        </p:txBody>
      </p:sp>
      <p:sp>
        <p:nvSpPr>
          <p:cNvPr id="7" name="Rounded Rectangle 6"/>
          <p:cNvSpPr/>
          <p:nvPr/>
        </p:nvSpPr>
        <p:spPr>
          <a:xfrm>
            <a:off x="9113521" y="1730829"/>
            <a:ext cx="2599508" cy="79277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lvl="0" algn="ctr">
              <a:lnSpc>
                <a:spcPct val="115000"/>
              </a:lnSpc>
              <a:spcAft>
                <a:spcPts val="0"/>
              </a:spcAft>
            </a:pPr>
            <a:r>
              <a:rPr lang="en-IN" b="1" dirty="0">
                <a:latin typeface="+mj-lt"/>
                <a:ea typeface="Arial" panose="020B0604020202020204" pitchFamily="34" charset="0"/>
              </a:rPr>
              <a:t>Data Pre-processing</a:t>
            </a:r>
            <a:endParaRPr lang="en-IN" dirty="0">
              <a:latin typeface="+mj-lt"/>
              <a:ea typeface="Arial" panose="020B0604020202020204" pitchFamily="34" charset="0"/>
            </a:endParaRPr>
          </a:p>
        </p:txBody>
      </p:sp>
      <p:sp>
        <p:nvSpPr>
          <p:cNvPr id="8" name="Rounded Rectangle 7"/>
          <p:cNvSpPr/>
          <p:nvPr/>
        </p:nvSpPr>
        <p:spPr>
          <a:xfrm>
            <a:off x="5334002" y="1730829"/>
            <a:ext cx="2599508" cy="79277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lvl="0" algn="ctr"/>
            <a:endParaRPr lang="en-IN" b="1" dirty="0">
              <a:latin typeface="+mj-lt"/>
              <a:ea typeface="Arial" panose="020B0604020202020204" pitchFamily="34" charset="0"/>
            </a:endParaRPr>
          </a:p>
          <a:p>
            <a:pPr lvl="0" algn="ctr"/>
            <a:r>
              <a:rPr lang="en-IN" b="1" dirty="0">
                <a:latin typeface="+mj-lt"/>
                <a:ea typeface="Arial" panose="020B0604020202020204" pitchFamily="34" charset="0"/>
              </a:rPr>
              <a:t>Data Collection</a:t>
            </a:r>
            <a:endParaRPr lang="en-IN" dirty="0">
              <a:latin typeface="+mj-lt"/>
              <a:ea typeface="Arial" panose="020B0604020202020204" pitchFamily="34" charset="0"/>
            </a:endParaRPr>
          </a:p>
          <a:p>
            <a:pPr algn="ctr"/>
            <a:endParaRPr lang="en-IN" dirty="0">
              <a:latin typeface="+mj-lt"/>
            </a:endParaRPr>
          </a:p>
        </p:txBody>
      </p:sp>
      <p:sp>
        <p:nvSpPr>
          <p:cNvPr id="9" name="Rounded Rectangle 8"/>
          <p:cNvSpPr/>
          <p:nvPr/>
        </p:nvSpPr>
        <p:spPr>
          <a:xfrm>
            <a:off x="1092927" y="5101046"/>
            <a:ext cx="2599508" cy="79277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lnSpc>
                <a:spcPct val="115000"/>
              </a:lnSpc>
            </a:pPr>
            <a:endParaRPr lang="en-IN" b="1" dirty="0">
              <a:solidFill>
                <a:srgbClr val="0D0D0D"/>
              </a:solidFill>
              <a:latin typeface="+mj-lt"/>
              <a:ea typeface="Arial" panose="020B0604020202020204" pitchFamily="34" charset="0"/>
              <a:cs typeface="Segoe UI" panose="020B0502040204020203" pitchFamily="34" charset="0"/>
            </a:endParaRPr>
          </a:p>
          <a:p>
            <a:pPr algn="ctr">
              <a:lnSpc>
                <a:spcPct val="115000"/>
              </a:lnSpc>
            </a:pPr>
            <a:r>
              <a:rPr lang="en-IN" b="1" dirty="0">
                <a:solidFill>
                  <a:srgbClr val="0D0D0D"/>
                </a:solidFill>
                <a:latin typeface="+mj-lt"/>
                <a:ea typeface="Arial" panose="020B0604020202020204" pitchFamily="34" charset="0"/>
                <a:cs typeface="Segoe UI" panose="020B0502040204020203" pitchFamily="34" charset="0"/>
              </a:rPr>
              <a:t>Model Training</a:t>
            </a:r>
            <a:endParaRPr lang="en-IN" dirty="0">
              <a:latin typeface="+mj-lt"/>
              <a:ea typeface="Arial" panose="020B0604020202020204" pitchFamily="34" charset="0"/>
            </a:endParaRPr>
          </a:p>
          <a:p>
            <a:pPr lvl="0">
              <a:lnSpc>
                <a:spcPct val="115000"/>
              </a:lnSpc>
              <a:spcAft>
                <a:spcPts val="0"/>
              </a:spcAft>
            </a:pPr>
            <a:endParaRPr lang="en-IN" dirty="0">
              <a:latin typeface="+mj-lt"/>
              <a:ea typeface="Arial" panose="020B0604020202020204" pitchFamily="34" charset="0"/>
            </a:endParaRPr>
          </a:p>
        </p:txBody>
      </p:sp>
      <p:sp>
        <p:nvSpPr>
          <p:cNvPr id="10" name="Rounded Rectangle 9"/>
          <p:cNvSpPr/>
          <p:nvPr/>
        </p:nvSpPr>
        <p:spPr>
          <a:xfrm>
            <a:off x="5334002" y="5101046"/>
            <a:ext cx="2599508" cy="79277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lvl="0" algn="ctr">
              <a:lnSpc>
                <a:spcPct val="115000"/>
              </a:lnSpc>
              <a:spcAft>
                <a:spcPts val="0"/>
              </a:spcAft>
            </a:pPr>
            <a:r>
              <a:rPr lang="en-IN" b="1" dirty="0">
                <a:solidFill>
                  <a:srgbClr val="0D0D0D"/>
                </a:solidFill>
                <a:latin typeface="+mj-lt"/>
                <a:ea typeface="Arial" panose="020B0604020202020204" pitchFamily="34" charset="0"/>
                <a:cs typeface="Segoe UI" panose="020B0502040204020203" pitchFamily="34" charset="0"/>
              </a:rPr>
              <a:t>Model Evaluation </a:t>
            </a:r>
            <a:endParaRPr lang="en-IN" dirty="0">
              <a:latin typeface="+mj-lt"/>
              <a:ea typeface="Arial" panose="020B0604020202020204" pitchFamily="34" charset="0"/>
            </a:endParaRPr>
          </a:p>
        </p:txBody>
      </p:sp>
      <p:sp>
        <p:nvSpPr>
          <p:cNvPr id="11" name="Rounded Rectangle 10"/>
          <p:cNvSpPr/>
          <p:nvPr/>
        </p:nvSpPr>
        <p:spPr>
          <a:xfrm>
            <a:off x="1092927" y="3289591"/>
            <a:ext cx="2599508" cy="79277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lvl="0" algn="ctr">
              <a:lnSpc>
                <a:spcPct val="115000"/>
              </a:lnSpc>
              <a:spcAft>
                <a:spcPts val="0"/>
              </a:spcAft>
            </a:pPr>
            <a:r>
              <a:rPr lang="en-IN" b="1" dirty="0">
                <a:solidFill>
                  <a:srgbClr val="0D0D0D"/>
                </a:solidFill>
                <a:latin typeface="+mj-lt"/>
                <a:ea typeface="Arial" panose="020B0604020202020204" pitchFamily="34" charset="0"/>
                <a:cs typeface="Segoe UI" panose="020B0502040204020203" pitchFamily="34" charset="0"/>
              </a:rPr>
              <a:t>    Model selection</a:t>
            </a:r>
            <a:endParaRPr lang="en-IN" dirty="0">
              <a:latin typeface="+mj-lt"/>
              <a:ea typeface="Arial" panose="020B0604020202020204" pitchFamily="34" charset="0"/>
            </a:endParaRPr>
          </a:p>
        </p:txBody>
      </p:sp>
      <p:sp>
        <p:nvSpPr>
          <p:cNvPr id="14" name="Rounded Rectangle 13"/>
          <p:cNvSpPr/>
          <p:nvPr/>
        </p:nvSpPr>
        <p:spPr>
          <a:xfrm>
            <a:off x="9113521" y="5101046"/>
            <a:ext cx="2599508" cy="79277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lvl="0" algn="ctr">
              <a:lnSpc>
                <a:spcPct val="115000"/>
              </a:lnSpc>
              <a:spcAft>
                <a:spcPts val="0"/>
              </a:spcAft>
            </a:pPr>
            <a:r>
              <a:rPr lang="en-IN" b="1" dirty="0">
                <a:solidFill>
                  <a:srgbClr val="0D0D0D"/>
                </a:solidFill>
                <a:latin typeface="+mj-lt"/>
                <a:ea typeface="Arial" panose="020B0604020202020204" pitchFamily="34" charset="0"/>
                <a:cs typeface="Segoe UI" panose="020B0502040204020203" pitchFamily="34" charset="0"/>
              </a:rPr>
              <a:t>Deployment</a:t>
            </a:r>
            <a:endParaRPr lang="en-IN" dirty="0">
              <a:latin typeface="+mj-lt"/>
              <a:ea typeface="Arial" panose="020B0604020202020204" pitchFamily="34" charset="0"/>
            </a:endParaRPr>
          </a:p>
        </p:txBody>
      </p:sp>
      <p:cxnSp>
        <p:nvCxnSpPr>
          <p:cNvPr id="16" name="Straight Arrow Connector 15"/>
          <p:cNvCxnSpPr/>
          <p:nvPr/>
        </p:nvCxnSpPr>
        <p:spPr>
          <a:xfrm>
            <a:off x="3901441" y="2127214"/>
            <a:ext cx="1084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029304" y="2127214"/>
            <a:ext cx="9405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a:off x="10430209" y="2586494"/>
            <a:ext cx="0" cy="600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8133807" y="3538003"/>
            <a:ext cx="8360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3901441" y="3712319"/>
            <a:ext cx="130628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2368337" y="4274022"/>
            <a:ext cx="17814" cy="702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901441" y="5410490"/>
            <a:ext cx="10842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133807" y="5410490"/>
            <a:ext cx="8360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58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1842" y="2636211"/>
            <a:ext cx="10809625" cy="3269741"/>
          </a:xfrm>
          <a:prstGeom prst="rect">
            <a:avLst/>
          </a:prstGeom>
        </p:spPr>
        <p:txBody>
          <a:bodyPr wrap="square">
            <a:spAutoFit/>
          </a:bodyPr>
          <a:lstStyle/>
          <a:p>
            <a:pPr algn="just">
              <a:lnSpc>
                <a:spcPct val="150000"/>
              </a:lnSpc>
              <a:spcAft>
                <a:spcPts val="0"/>
              </a:spcAft>
            </a:pPr>
            <a:r>
              <a:rPr lang="en-IN" sz="2000" dirty="0">
                <a:solidFill>
                  <a:schemeClr val="accent1">
                    <a:lumMod val="50000"/>
                  </a:schemeClr>
                </a:solidFill>
                <a:latin typeface="+mj-lt"/>
                <a:ea typeface="Arial" panose="020B0604020202020204" pitchFamily="34" charset="0"/>
              </a:rPr>
              <a:t>Customer personality analysis helps a business to modify </a:t>
            </a:r>
          </a:p>
          <a:p>
            <a:pPr algn="just">
              <a:lnSpc>
                <a:spcPct val="150000"/>
              </a:lnSpc>
              <a:spcAft>
                <a:spcPts val="0"/>
              </a:spcAft>
            </a:pPr>
            <a:r>
              <a:rPr lang="en-IN" sz="2000" dirty="0">
                <a:solidFill>
                  <a:schemeClr val="accent1">
                    <a:lumMod val="50000"/>
                  </a:schemeClr>
                </a:solidFill>
                <a:latin typeface="+mj-lt"/>
                <a:ea typeface="Arial" panose="020B0604020202020204" pitchFamily="34" charset="0"/>
              </a:rPr>
              <a:t>its product based on its target customers from different types of customer segments.</a:t>
            </a:r>
            <a:endParaRPr lang="en-IN" sz="2000" dirty="0">
              <a:solidFill>
                <a:schemeClr val="accent1">
                  <a:lumMod val="50000"/>
                </a:schemeClr>
              </a:solidFill>
              <a:effectLst/>
              <a:latin typeface="+mj-lt"/>
              <a:ea typeface="Arial" panose="020B0604020202020204" pitchFamily="34" charset="0"/>
            </a:endParaRPr>
          </a:p>
          <a:p>
            <a:pPr algn="just">
              <a:lnSpc>
                <a:spcPct val="150000"/>
              </a:lnSpc>
              <a:spcAft>
                <a:spcPts val="0"/>
              </a:spcAft>
            </a:pPr>
            <a:r>
              <a:rPr lang="en-IN" sz="2000" dirty="0">
                <a:solidFill>
                  <a:schemeClr val="accent1">
                    <a:lumMod val="50000"/>
                  </a:schemeClr>
                </a:solidFill>
                <a:latin typeface="+mj-lt"/>
                <a:ea typeface="Arial" panose="020B0604020202020204" pitchFamily="34" charset="0"/>
              </a:rPr>
              <a:t>Finding the potential customers by analysing the behaviour of them is useful to understand the targeted customers.    </a:t>
            </a:r>
            <a:endParaRPr lang="en-IN" sz="2000" dirty="0">
              <a:solidFill>
                <a:schemeClr val="accent1">
                  <a:lumMod val="50000"/>
                </a:schemeClr>
              </a:solidFill>
              <a:effectLst/>
              <a:latin typeface="+mj-lt"/>
              <a:ea typeface="Arial" panose="020B0604020202020204" pitchFamily="34" charset="0"/>
            </a:endParaRPr>
          </a:p>
          <a:p>
            <a:pPr>
              <a:lnSpc>
                <a:spcPct val="150000"/>
              </a:lnSpc>
            </a:pPr>
            <a:r>
              <a:rPr lang="en-IN" sz="2000" dirty="0">
                <a:solidFill>
                  <a:schemeClr val="accent1">
                    <a:lumMod val="50000"/>
                  </a:schemeClr>
                </a:solidFill>
                <a:latin typeface="+mj-lt"/>
                <a:ea typeface="Arial" panose="020B0604020202020204" pitchFamily="34" charset="0"/>
              </a:rPr>
              <a:t>For example, instead of spending money to market a new product to every customer in the company’s database, a company can analyse which customer segment is most likely to buy the product and then market the product only on that particular segment.</a:t>
            </a:r>
            <a:endParaRPr lang="en-IN" sz="2000" dirty="0">
              <a:solidFill>
                <a:schemeClr val="accent1">
                  <a:lumMod val="50000"/>
                </a:schemeClr>
              </a:solidFill>
              <a:latin typeface="+mj-lt"/>
            </a:endParaRPr>
          </a:p>
        </p:txBody>
      </p:sp>
      <p:sp>
        <p:nvSpPr>
          <p:cNvPr id="3" name="TextBox 2"/>
          <p:cNvSpPr txBox="1"/>
          <p:nvPr/>
        </p:nvSpPr>
        <p:spPr>
          <a:xfrm>
            <a:off x="447963" y="367273"/>
            <a:ext cx="5458691" cy="584775"/>
          </a:xfrm>
          <a:prstGeom prst="rect">
            <a:avLst/>
          </a:prstGeom>
          <a:noFill/>
        </p:spPr>
        <p:txBody>
          <a:bodyPr wrap="square" rtlCol="0">
            <a:spAutoFit/>
          </a:bodyPr>
          <a:lstStyle/>
          <a:p>
            <a:r>
              <a:rPr lang="en-US" sz="3200" b="1" dirty="0">
                <a:solidFill>
                  <a:schemeClr val="accent1">
                    <a:lumMod val="50000"/>
                  </a:schemeClr>
                </a:solidFill>
                <a:latin typeface="+mj-lt"/>
              </a:rPr>
              <a:t>Business Objective</a:t>
            </a:r>
            <a:endParaRPr lang="en-IN" sz="3200" b="1" dirty="0">
              <a:solidFill>
                <a:schemeClr val="accent1">
                  <a:lumMod val="50000"/>
                </a:schemeClr>
              </a:solidFill>
              <a:latin typeface="+mj-lt"/>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955" t="21781" r="9659" b="12311"/>
          <a:stretch/>
        </p:blipFill>
        <p:spPr>
          <a:xfrm>
            <a:off x="7855527" y="225520"/>
            <a:ext cx="4017819" cy="2410691"/>
          </a:xfrm>
          <a:prstGeom prst="rect">
            <a:avLst/>
          </a:prstGeom>
        </p:spPr>
      </p:pic>
    </p:spTree>
    <p:extLst>
      <p:ext uri="{BB962C8B-B14F-4D97-AF65-F5344CB8AC3E}">
        <p14:creationId xmlns:p14="http://schemas.microsoft.com/office/powerpoint/2010/main" val="217310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32F98-936E-41FB-9706-2C153D4ABCD3}"/>
              </a:ext>
            </a:extLst>
          </p:cNvPr>
          <p:cNvSpPr>
            <a:spLocks noGrp="1"/>
          </p:cNvSpPr>
          <p:nvPr>
            <p:ph type="title"/>
          </p:nvPr>
        </p:nvSpPr>
        <p:spPr>
          <a:xfrm>
            <a:off x="344756" y="327776"/>
            <a:ext cx="11517044" cy="622869"/>
          </a:xfrm>
        </p:spPr>
        <p:txBody>
          <a:bodyPr>
            <a:normAutofit fontScale="90000"/>
          </a:bodyPr>
          <a:lstStyle/>
          <a:p>
            <a:r>
              <a:rPr lang="en-IN" dirty="0"/>
              <a:t>Importing the Libraries</a:t>
            </a:r>
          </a:p>
        </p:txBody>
      </p:sp>
      <p:pic>
        <p:nvPicPr>
          <p:cNvPr id="6" name="Picture 5">
            <a:extLst>
              <a:ext uri="{FF2B5EF4-FFF2-40B4-BE49-F238E27FC236}">
                <a16:creationId xmlns:a16="http://schemas.microsoft.com/office/drawing/2014/main" id="{71B2082C-BC1B-4354-B216-5A4ED37DA278}"/>
              </a:ext>
            </a:extLst>
          </p:cNvPr>
          <p:cNvPicPr>
            <a:picLocks noChangeAspect="1"/>
          </p:cNvPicPr>
          <p:nvPr/>
        </p:nvPicPr>
        <p:blipFill>
          <a:blip r:embed="rId2"/>
          <a:stretch>
            <a:fillRect/>
          </a:stretch>
        </p:blipFill>
        <p:spPr>
          <a:xfrm>
            <a:off x="1251683" y="1589968"/>
            <a:ext cx="9316099" cy="4053132"/>
          </a:xfrm>
          <a:prstGeom prst="rect">
            <a:avLst/>
          </a:prstGeom>
        </p:spPr>
      </p:pic>
    </p:spTree>
    <p:extLst>
      <p:ext uri="{BB962C8B-B14F-4D97-AF65-F5344CB8AC3E}">
        <p14:creationId xmlns:p14="http://schemas.microsoft.com/office/powerpoint/2010/main" val="341036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1452A-DF88-4268-A643-8A8C1D793E22}"/>
              </a:ext>
            </a:extLst>
          </p:cNvPr>
          <p:cNvSpPr>
            <a:spLocks noGrp="1"/>
          </p:cNvSpPr>
          <p:nvPr>
            <p:ph type="title"/>
          </p:nvPr>
        </p:nvSpPr>
        <p:spPr>
          <a:xfrm>
            <a:off x="285489" y="186597"/>
            <a:ext cx="11440843" cy="533070"/>
          </a:xfrm>
        </p:spPr>
        <p:txBody>
          <a:bodyPr>
            <a:normAutofit fontScale="90000"/>
          </a:bodyPr>
          <a:lstStyle/>
          <a:p>
            <a:r>
              <a:rPr lang="en-IN" dirty="0"/>
              <a:t>Data Overview</a:t>
            </a:r>
          </a:p>
        </p:txBody>
      </p:sp>
      <p:pic>
        <p:nvPicPr>
          <p:cNvPr id="4" name="Picture 3">
            <a:extLst>
              <a:ext uri="{FF2B5EF4-FFF2-40B4-BE49-F238E27FC236}">
                <a16:creationId xmlns:a16="http://schemas.microsoft.com/office/drawing/2014/main" id="{76FD3863-1767-43BC-88FF-58D159112CBB}"/>
              </a:ext>
            </a:extLst>
          </p:cNvPr>
          <p:cNvPicPr>
            <a:picLocks noChangeAspect="1"/>
          </p:cNvPicPr>
          <p:nvPr/>
        </p:nvPicPr>
        <p:blipFill rotWithShape="1">
          <a:blip r:embed="rId2">
            <a:extLst>
              <a:ext uri="{28A0092B-C50C-407E-A947-70E740481C1C}">
                <a14:useLocalDpi xmlns:a14="http://schemas.microsoft.com/office/drawing/2010/main" val="0"/>
              </a:ext>
            </a:extLst>
          </a:blip>
          <a:srcRect l="4416" t="30805" b="24954"/>
          <a:stretch/>
        </p:blipFill>
        <p:spPr>
          <a:xfrm>
            <a:off x="285490" y="939921"/>
            <a:ext cx="10967127" cy="2935180"/>
          </a:xfrm>
          <a:prstGeom prst="rect">
            <a:avLst/>
          </a:prstGeom>
        </p:spPr>
      </p:pic>
      <p:pic>
        <p:nvPicPr>
          <p:cNvPr id="5" name="Picture 4">
            <a:extLst>
              <a:ext uri="{FF2B5EF4-FFF2-40B4-BE49-F238E27FC236}">
                <a16:creationId xmlns:a16="http://schemas.microsoft.com/office/drawing/2014/main" id="{5D35D112-8DCB-42F9-AA09-B3E2F0682706}"/>
              </a:ext>
            </a:extLst>
          </p:cNvPr>
          <p:cNvPicPr>
            <a:picLocks noChangeAspect="1"/>
          </p:cNvPicPr>
          <p:nvPr/>
        </p:nvPicPr>
        <p:blipFill rotWithShape="1">
          <a:blip r:embed="rId3">
            <a:extLst>
              <a:ext uri="{28A0092B-C50C-407E-A947-70E740481C1C}">
                <a14:useLocalDpi xmlns:a14="http://schemas.microsoft.com/office/drawing/2010/main" val="0"/>
              </a:ext>
            </a:extLst>
          </a:blip>
          <a:srcRect l="4546" t="39239" r="42078" b="32349"/>
          <a:stretch/>
        </p:blipFill>
        <p:spPr>
          <a:xfrm>
            <a:off x="818889" y="4340888"/>
            <a:ext cx="5954443" cy="1845185"/>
          </a:xfrm>
          <a:prstGeom prst="rect">
            <a:avLst/>
          </a:prstGeom>
        </p:spPr>
      </p:pic>
      <p:pic>
        <p:nvPicPr>
          <p:cNvPr id="6" name="Picture 5">
            <a:extLst>
              <a:ext uri="{FF2B5EF4-FFF2-40B4-BE49-F238E27FC236}">
                <a16:creationId xmlns:a16="http://schemas.microsoft.com/office/drawing/2014/main" id="{648D6647-2694-49E8-B5CA-108D997C47D2}"/>
              </a:ext>
            </a:extLst>
          </p:cNvPr>
          <p:cNvPicPr>
            <a:picLocks noChangeAspect="1"/>
          </p:cNvPicPr>
          <p:nvPr/>
        </p:nvPicPr>
        <p:blipFill rotWithShape="1">
          <a:blip r:embed="rId4">
            <a:extLst>
              <a:ext uri="{28A0092B-C50C-407E-A947-70E740481C1C}">
                <a14:useLocalDpi xmlns:a14="http://schemas.microsoft.com/office/drawing/2010/main" val="0"/>
              </a:ext>
            </a:extLst>
          </a:blip>
          <a:srcRect l="3720" t="56318" r="78339" b="23592"/>
          <a:stretch/>
        </p:blipFill>
        <p:spPr>
          <a:xfrm>
            <a:off x="7934803" y="4340888"/>
            <a:ext cx="2284463" cy="1447023"/>
          </a:xfrm>
          <a:prstGeom prst="rect">
            <a:avLst/>
          </a:prstGeom>
        </p:spPr>
      </p:pic>
    </p:spTree>
    <p:extLst>
      <p:ext uri="{BB962C8B-B14F-4D97-AF65-F5344CB8AC3E}">
        <p14:creationId xmlns:p14="http://schemas.microsoft.com/office/powerpoint/2010/main" val="311587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E941A-387D-4230-8750-F3DF02280AA8}"/>
              </a:ext>
            </a:extLst>
          </p:cNvPr>
          <p:cNvSpPr>
            <a:spLocks noGrp="1"/>
          </p:cNvSpPr>
          <p:nvPr>
            <p:ph type="title"/>
          </p:nvPr>
        </p:nvSpPr>
        <p:spPr>
          <a:xfrm>
            <a:off x="198511" y="186635"/>
            <a:ext cx="4822221" cy="778747"/>
          </a:xfrm>
        </p:spPr>
        <p:txBody>
          <a:bodyPr>
            <a:normAutofit fontScale="90000"/>
          </a:bodyPr>
          <a:lstStyle/>
          <a:p>
            <a:r>
              <a:rPr lang="en-IN" dirty="0"/>
              <a:t>Non-Null Counts and Data types</a:t>
            </a:r>
          </a:p>
        </p:txBody>
      </p:sp>
      <p:pic>
        <p:nvPicPr>
          <p:cNvPr id="4" name="Content Placeholder 3">
            <a:extLst>
              <a:ext uri="{FF2B5EF4-FFF2-40B4-BE49-F238E27FC236}">
                <a16:creationId xmlns:a16="http://schemas.microsoft.com/office/drawing/2014/main" id="{9A0C0758-3129-455D-9A2F-2A7FF38A63D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753" t="24687" r="56493" b="6477"/>
          <a:stretch/>
        </p:blipFill>
        <p:spPr>
          <a:xfrm>
            <a:off x="592210" y="1134351"/>
            <a:ext cx="4034821" cy="4248601"/>
          </a:xfrm>
          <a:prstGeom prst="rect">
            <a:avLst/>
          </a:prstGeom>
        </p:spPr>
      </p:pic>
      <p:sp>
        <p:nvSpPr>
          <p:cNvPr id="6" name="TextBox 5">
            <a:extLst>
              <a:ext uri="{FF2B5EF4-FFF2-40B4-BE49-F238E27FC236}">
                <a16:creationId xmlns:a16="http://schemas.microsoft.com/office/drawing/2014/main" id="{D5306252-2D33-45AE-A239-2B12E56FD5CA}"/>
              </a:ext>
            </a:extLst>
          </p:cNvPr>
          <p:cNvSpPr txBox="1"/>
          <p:nvPr/>
        </p:nvSpPr>
        <p:spPr>
          <a:xfrm>
            <a:off x="33409" y="5471219"/>
            <a:ext cx="5152421"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mj-lt"/>
              </a:rPr>
              <a:t>There are missing values in the column income.</a:t>
            </a:r>
          </a:p>
          <a:p>
            <a:pPr marL="285750" indent="-285750">
              <a:buFont typeface="Arial" panose="020B0604020202020204" pitchFamily="34" charset="0"/>
              <a:buChar char="•"/>
            </a:pPr>
            <a:r>
              <a:rPr lang="en-US" dirty="0">
                <a:latin typeface="+mj-lt"/>
              </a:rPr>
              <a:t>The data type of the column year_birth should be in datetime format, here it is given as int.</a:t>
            </a:r>
          </a:p>
        </p:txBody>
      </p:sp>
      <p:sp>
        <p:nvSpPr>
          <p:cNvPr id="7" name="Title 1">
            <a:extLst>
              <a:ext uri="{FF2B5EF4-FFF2-40B4-BE49-F238E27FC236}">
                <a16:creationId xmlns:a16="http://schemas.microsoft.com/office/drawing/2014/main" id="{96EE12F4-C227-40DB-AC39-1C05D17FA90E}"/>
              </a:ext>
            </a:extLst>
          </p:cNvPr>
          <p:cNvSpPr txBox="1">
            <a:spLocks/>
          </p:cNvSpPr>
          <p:nvPr/>
        </p:nvSpPr>
        <p:spPr bwMode="black">
          <a:xfrm>
            <a:off x="6684201" y="186635"/>
            <a:ext cx="4034821" cy="778747"/>
          </a:xfrm>
          <a:prstGeom prst="rect">
            <a:avLst/>
          </a:prstGeom>
          <a:solidFill>
            <a:srgbClr val="FFFFFF"/>
          </a:solidFill>
          <a:ln w="31750" cap="sq">
            <a:solidFill>
              <a:srgbClr val="404040"/>
            </a:solidFill>
            <a:miter lim="800000"/>
          </a:ln>
        </p:spPr>
        <p:txBody>
          <a:bodyPr vert="horz" lIns="182880" tIns="182880" rIns="182880" bIns="182880" rtlCol="0" anchor="ctr">
            <a:normAutofit fontScale="975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IN" dirty="0"/>
              <a:t>Unique Values</a:t>
            </a:r>
          </a:p>
        </p:txBody>
      </p:sp>
      <p:pic>
        <p:nvPicPr>
          <p:cNvPr id="8" name="Picture 7">
            <a:extLst>
              <a:ext uri="{FF2B5EF4-FFF2-40B4-BE49-F238E27FC236}">
                <a16:creationId xmlns:a16="http://schemas.microsoft.com/office/drawing/2014/main" id="{4DFAC42D-1C44-4EE1-888E-007534FE30A1}"/>
              </a:ext>
            </a:extLst>
          </p:cNvPr>
          <p:cNvPicPr>
            <a:picLocks noChangeAspect="1"/>
          </p:cNvPicPr>
          <p:nvPr/>
        </p:nvPicPr>
        <p:blipFill rotWithShape="1">
          <a:blip r:embed="rId3">
            <a:extLst>
              <a:ext uri="{28A0092B-C50C-407E-A947-70E740481C1C}">
                <a14:useLocalDpi xmlns:a14="http://schemas.microsoft.com/office/drawing/2010/main" val="0"/>
              </a:ext>
            </a:extLst>
          </a:blip>
          <a:srcRect l="3168" t="29831" r="78375" b="9843"/>
          <a:stretch/>
        </p:blipFill>
        <p:spPr>
          <a:xfrm>
            <a:off x="7503577" y="1134351"/>
            <a:ext cx="2396068" cy="4276315"/>
          </a:xfrm>
          <a:prstGeom prst="rect">
            <a:avLst/>
          </a:prstGeom>
        </p:spPr>
      </p:pic>
      <p:sp>
        <p:nvSpPr>
          <p:cNvPr id="9" name="TextBox 8">
            <a:extLst>
              <a:ext uri="{FF2B5EF4-FFF2-40B4-BE49-F238E27FC236}">
                <a16:creationId xmlns:a16="http://schemas.microsoft.com/office/drawing/2014/main" id="{CB5D398E-52EA-42AF-AB74-479C8DB53AA4}"/>
              </a:ext>
            </a:extLst>
          </p:cNvPr>
          <p:cNvSpPr txBox="1"/>
          <p:nvPr/>
        </p:nvSpPr>
        <p:spPr>
          <a:xfrm>
            <a:off x="5693831" y="5472971"/>
            <a:ext cx="6015563" cy="923330"/>
          </a:xfrm>
          <a:prstGeom prst="rect">
            <a:avLst/>
          </a:prstGeom>
          <a:noFill/>
        </p:spPr>
        <p:txBody>
          <a:bodyPr wrap="square" rtlCol="0">
            <a:spAutoFit/>
          </a:bodyPr>
          <a:lstStyle/>
          <a:p>
            <a:pPr marL="285750" lvl="0" indent="-285750">
              <a:buFont typeface="Arial" panose="020B0604020202020204" pitchFamily="34" charset="0"/>
              <a:buChar char="•"/>
            </a:pPr>
            <a:r>
              <a:rPr lang="en-US" altLang="en-US" dirty="0">
                <a:latin typeface="+mj-lt"/>
              </a:rPr>
              <a:t>The data.nunique() function reveals the uniqueness and variety of data within each column, which is essential for understanding the distribution and diversity of the dataset. </a:t>
            </a:r>
          </a:p>
        </p:txBody>
      </p:sp>
      <p:cxnSp>
        <p:nvCxnSpPr>
          <p:cNvPr id="11" name="Straight Connector 10">
            <a:extLst>
              <a:ext uri="{FF2B5EF4-FFF2-40B4-BE49-F238E27FC236}">
                <a16:creationId xmlns:a16="http://schemas.microsoft.com/office/drawing/2014/main" id="{2BD7437B-40CB-4908-A80F-EFEFD46CFA9A}"/>
              </a:ext>
            </a:extLst>
          </p:cNvPr>
          <p:cNvCxnSpPr/>
          <p:nvPr/>
        </p:nvCxnSpPr>
        <p:spPr>
          <a:xfrm>
            <a:off x="5528733" y="186451"/>
            <a:ext cx="0" cy="636674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9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B28D-24CF-42D3-BF37-BBEF20213EBA}"/>
              </a:ext>
            </a:extLst>
          </p:cNvPr>
          <p:cNvSpPr>
            <a:spLocks noGrp="1"/>
          </p:cNvSpPr>
          <p:nvPr>
            <p:ph type="title"/>
          </p:nvPr>
        </p:nvSpPr>
        <p:spPr>
          <a:xfrm>
            <a:off x="254169" y="126492"/>
            <a:ext cx="11586463" cy="669375"/>
          </a:xfrm>
        </p:spPr>
        <p:txBody>
          <a:bodyPr>
            <a:normAutofit fontScale="90000"/>
          </a:bodyPr>
          <a:lstStyle/>
          <a:p>
            <a:r>
              <a:rPr lang="en-IN" dirty="0"/>
              <a:t>Data cleaning</a:t>
            </a:r>
          </a:p>
        </p:txBody>
      </p:sp>
      <p:pic>
        <p:nvPicPr>
          <p:cNvPr id="4" name="Picture 3">
            <a:extLst>
              <a:ext uri="{FF2B5EF4-FFF2-40B4-BE49-F238E27FC236}">
                <a16:creationId xmlns:a16="http://schemas.microsoft.com/office/drawing/2014/main" id="{CFC90C3A-B622-447B-8509-D3E7E7FC5363}"/>
              </a:ext>
            </a:extLst>
          </p:cNvPr>
          <p:cNvPicPr>
            <a:picLocks noChangeAspect="1"/>
          </p:cNvPicPr>
          <p:nvPr/>
        </p:nvPicPr>
        <p:blipFill rotWithShape="1">
          <a:blip r:embed="rId2">
            <a:extLst>
              <a:ext uri="{28A0092B-C50C-407E-A947-70E740481C1C}">
                <a14:useLocalDpi xmlns:a14="http://schemas.microsoft.com/office/drawing/2010/main" val="0"/>
              </a:ext>
            </a:extLst>
          </a:blip>
          <a:srcRect l="3767" t="56101" r="51466" b="25650"/>
          <a:stretch/>
        </p:blipFill>
        <p:spPr>
          <a:xfrm>
            <a:off x="254169" y="1104947"/>
            <a:ext cx="3924130" cy="899359"/>
          </a:xfrm>
          <a:prstGeom prst="rect">
            <a:avLst/>
          </a:prstGeom>
        </p:spPr>
      </p:pic>
      <p:sp>
        <p:nvSpPr>
          <p:cNvPr id="5" name="TextBox 4">
            <a:extLst>
              <a:ext uri="{FF2B5EF4-FFF2-40B4-BE49-F238E27FC236}">
                <a16:creationId xmlns:a16="http://schemas.microsoft.com/office/drawing/2014/main" id="{419F896F-B795-4257-A9EF-C58238276223}"/>
              </a:ext>
            </a:extLst>
          </p:cNvPr>
          <p:cNvSpPr txBox="1"/>
          <p:nvPr/>
        </p:nvSpPr>
        <p:spPr>
          <a:xfrm>
            <a:off x="321733" y="2235200"/>
            <a:ext cx="2794000" cy="369332"/>
          </a:xfrm>
          <a:prstGeom prst="rect">
            <a:avLst/>
          </a:prstGeom>
          <a:noFill/>
        </p:spPr>
        <p:txBody>
          <a:bodyPr wrap="square" rtlCol="0">
            <a:spAutoFit/>
          </a:bodyPr>
          <a:lstStyle/>
          <a:p>
            <a:r>
              <a:rPr lang="en-IN" dirty="0"/>
              <a:t>Checking for Null Values</a:t>
            </a:r>
          </a:p>
        </p:txBody>
      </p:sp>
      <p:pic>
        <p:nvPicPr>
          <p:cNvPr id="6" name="Picture 5">
            <a:extLst>
              <a:ext uri="{FF2B5EF4-FFF2-40B4-BE49-F238E27FC236}">
                <a16:creationId xmlns:a16="http://schemas.microsoft.com/office/drawing/2014/main" id="{3E594548-CE50-4DEB-9112-BE1341AD5F5D}"/>
              </a:ext>
            </a:extLst>
          </p:cNvPr>
          <p:cNvPicPr>
            <a:picLocks noChangeAspect="1"/>
          </p:cNvPicPr>
          <p:nvPr/>
        </p:nvPicPr>
        <p:blipFill rotWithShape="1">
          <a:blip r:embed="rId3">
            <a:extLst>
              <a:ext uri="{28A0092B-C50C-407E-A947-70E740481C1C}">
                <a14:useLocalDpi xmlns:a14="http://schemas.microsoft.com/office/drawing/2010/main" val="0"/>
              </a:ext>
            </a:extLst>
          </a:blip>
          <a:srcRect l="3326" t="29537" r="70510" b="6246"/>
          <a:stretch/>
        </p:blipFill>
        <p:spPr>
          <a:xfrm>
            <a:off x="254169" y="2775148"/>
            <a:ext cx="2633135" cy="3667342"/>
          </a:xfrm>
          <a:prstGeom prst="rect">
            <a:avLst/>
          </a:prstGeom>
        </p:spPr>
      </p:pic>
      <p:pic>
        <p:nvPicPr>
          <p:cNvPr id="7" name="Picture 6">
            <a:extLst>
              <a:ext uri="{FF2B5EF4-FFF2-40B4-BE49-F238E27FC236}">
                <a16:creationId xmlns:a16="http://schemas.microsoft.com/office/drawing/2014/main" id="{F42C89B2-CBCD-4B33-B2AA-7CB5F47B28CD}"/>
              </a:ext>
            </a:extLst>
          </p:cNvPr>
          <p:cNvPicPr>
            <a:picLocks noChangeAspect="1"/>
          </p:cNvPicPr>
          <p:nvPr/>
        </p:nvPicPr>
        <p:blipFill rotWithShape="1">
          <a:blip r:embed="rId4">
            <a:extLst>
              <a:ext uri="{28A0092B-C50C-407E-A947-70E740481C1C}">
                <a14:useLocalDpi xmlns:a14="http://schemas.microsoft.com/office/drawing/2010/main" val="0"/>
              </a:ext>
            </a:extLst>
          </a:blip>
          <a:srcRect l="3766" t="37853" r="40390" b="14794"/>
          <a:stretch/>
        </p:blipFill>
        <p:spPr>
          <a:xfrm>
            <a:off x="4676153" y="1104947"/>
            <a:ext cx="6841717" cy="3184404"/>
          </a:xfrm>
          <a:prstGeom prst="rect">
            <a:avLst/>
          </a:prstGeom>
        </p:spPr>
      </p:pic>
      <p:pic>
        <p:nvPicPr>
          <p:cNvPr id="8" name="Picture 7">
            <a:extLst>
              <a:ext uri="{FF2B5EF4-FFF2-40B4-BE49-F238E27FC236}">
                <a16:creationId xmlns:a16="http://schemas.microsoft.com/office/drawing/2014/main" id="{FD48497C-667F-40AA-8640-8723C704F96B}"/>
              </a:ext>
            </a:extLst>
          </p:cNvPr>
          <p:cNvPicPr>
            <a:picLocks noChangeAspect="1"/>
          </p:cNvPicPr>
          <p:nvPr/>
        </p:nvPicPr>
        <p:blipFill rotWithShape="1">
          <a:blip r:embed="rId5">
            <a:extLst>
              <a:ext uri="{28A0092B-C50C-407E-A947-70E740481C1C}">
                <a14:useLocalDpi xmlns:a14="http://schemas.microsoft.com/office/drawing/2010/main" val="0"/>
              </a:ext>
            </a:extLst>
          </a:blip>
          <a:srcRect l="3637" t="31848" r="35713" b="48055"/>
          <a:stretch/>
        </p:blipFill>
        <p:spPr>
          <a:xfrm>
            <a:off x="4676153" y="4608819"/>
            <a:ext cx="6835244" cy="1324386"/>
          </a:xfrm>
          <a:prstGeom prst="rect">
            <a:avLst/>
          </a:prstGeom>
        </p:spPr>
      </p:pic>
      <p:cxnSp>
        <p:nvCxnSpPr>
          <p:cNvPr id="10" name="Straight Connector 9">
            <a:extLst>
              <a:ext uri="{FF2B5EF4-FFF2-40B4-BE49-F238E27FC236}">
                <a16:creationId xmlns:a16="http://schemas.microsoft.com/office/drawing/2014/main" id="{89AAD46A-B566-4E7D-BF02-FB8913906689}"/>
              </a:ext>
            </a:extLst>
          </p:cNvPr>
          <p:cNvCxnSpPr/>
          <p:nvPr/>
        </p:nvCxnSpPr>
        <p:spPr>
          <a:xfrm>
            <a:off x="4394199" y="973667"/>
            <a:ext cx="0" cy="58081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938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886F2-5AC2-4124-8B0C-101579BFA74D}"/>
              </a:ext>
            </a:extLst>
          </p:cNvPr>
          <p:cNvSpPr>
            <a:spLocks noGrp="1"/>
          </p:cNvSpPr>
          <p:nvPr>
            <p:ph type="title"/>
          </p:nvPr>
        </p:nvSpPr>
        <p:spPr>
          <a:xfrm>
            <a:off x="182203" y="134959"/>
            <a:ext cx="11408664" cy="635508"/>
          </a:xfrm>
        </p:spPr>
        <p:txBody>
          <a:bodyPr>
            <a:normAutofit fontScale="90000"/>
          </a:bodyPr>
          <a:lstStyle/>
          <a:p>
            <a:r>
              <a:rPr lang="en-IN" dirty="0"/>
              <a:t>Correlation analysis and summary statistics</a:t>
            </a:r>
          </a:p>
        </p:txBody>
      </p:sp>
      <p:sp>
        <p:nvSpPr>
          <p:cNvPr id="3" name="Content Placeholder 2">
            <a:extLst>
              <a:ext uri="{FF2B5EF4-FFF2-40B4-BE49-F238E27FC236}">
                <a16:creationId xmlns:a16="http://schemas.microsoft.com/office/drawing/2014/main" id="{D0F589DD-581C-4605-90EE-331968B033C3}"/>
              </a:ext>
            </a:extLst>
          </p:cNvPr>
          <p:cNvSpPr>
            <a:spLocks noGrp="1"/>
          </p:cNvSpPr>
          <p:nvPr>
            <p:ph idx="1"/>
          </p:nvPr>
        </p:nvSpPr>
        <p:spPr>
          <a:xfrm>
            <a:off x="7086599" y="1642533"/>
            <a:ext cx="4855465" cy="4495799"/>
          </a:xfrm>
        </p:spPr>
        <p:txBody>
          <a:bodyPr>
            <a:normAutofit/>
          </a:bodyPr>
          <a:lstStyle/>
          <a:p>
            <a:pPr>
              <a:lnSpc>
                <a:spcPct val="150000"/>
              </a:lnSpc>
            </a:pPr>
            <a:r>
              <a:rPr lang="en-US" sz="1800" dirty="0">
                <a:solidFill>
                  <a:schemeClr val="tx1"/>
                </a:solidFill>
                <a:latin typeface="+mj-lt"/>
              </a:rPr>
              <a:t>There is a strong positive correlation between Income and Total Expenses as well as Total Expenses </a:t>
            </a:r>
            <a:r>
              <a:rPr lang="en-US" dirty="0">
                <a:solidFill>
                  <a:schemeClr val="tx1"/>
                </a:solidFill>
                <a:latin typeface="+mj-lt"/>
              </a:rPr>
              <a:t>with</a:t>
            </a:r>
            <a:r>
              <a:rPr lang="en-US" sz="1800" dirty="0">
                <a:solidFill>
                  <a:schemeClr val="tx1"/>
                </a:solidFill>
                <a:latin typeface="+mj-lt"/>
              </a:rPr>
              <a:t> TotalNumPurchases</a:t>
            </a:r>
            <a:r>
              <a:rPr lang="en-US" dirty="0">
                <a:solidFill>
                  <a:schemeClr val="tx1"/>
                </a:solidFill>
                <a:latin typeface="+mj-lt"/>
              </a:rPr>
              <a:t>.</a:t>
            </a:r>
            <a:endParaRPr lang="en-US" sz="1800" dirty="0">
              <a:solidFill>
                <a:schemeClr val="tx1"/>
              </a:solidFill>
              <a:latin typeface="+mj-lt"/>
            </a:endParaRPr>
          </a:p>
          <a:p>
            <a:pPr>
              <a:lnSpc>
                <a:spcPct val="150000"/>
              </a:lnSpc>
            </a:pPr>
            <a:r>
              <a:rPr lang="en-US" sz="1800" dirty="0">
                <a:solidFill>
                  <a:schemeClr val="tx1"/>
                </a:solidFill>
                <a:latin typeface="+mj-lt"/>
              </a:rPr>
              <a:t>There is a negative correlation between Income and Recency.</a:t>
            </a:r>
            <a:endParaRPr lang="en-IN" sz="1800" dirty="0">
              <a:solidFill>
                <a:schemeClr val="tx1"/>
              </a:solidFill>
              <a:latin typeface="+mj-lt"/>
            </a:endParaRPr>
          </a:p>
          <a:p>
            <a:pPr>
              <a:lnSpc>
                <a:spcPct val="150000"/>
              </a:lnSpc>
            </a:pPr>
            <a:r>
              <a:rPr lang="en-US" sz="1800" dirty="0">
                <a:solidFill>
                  <a:schemeClr val="tx1"/>
                </a:solidFill>
                <a:latin typeface="+mj-lt"/>
              </a:rPr>
              <a:t>This method provides a quick overview of the dataset, helping us to understand its structure and distribution.</a:t>
            </a:r>
            <a:endParaRPr lang="en-IN" sz="1800" dirty="0">
              <a:solidFill>
                <a:schemeClr val="tx1"/>
              </a:solidFill>
              <a:latin typeface="+mj-lt"/>
            </a:endParaRPr>
          </a:p>
        </p:txBody>
      </p:sp>
      <p:pic>
        <p:nvPicPr>
          <p:cNvPr id="4" name="Picture 3">
            <a:extLst>
              <a:ext uri="{FF2B5EF4-FFF2-40B4-BE49-F238E27FC236}">
                <a16:creationId xmlns:a16="http://schemas.microsoft.com/office/drawing/2014/main" id="{3B4B535E-72F3-47FF-B844-80B95DCF28C5}"/>
              </a:ext>
            </a:extLst>
          </p:cNvPr>
          <p:cNvPicPr>
            <a:picLocks noChangeAspect="1"/>
          </p:cNvPicPr>
          <p:nvPr/>
        </p:nvPicPr>
        <p:blipFill rotWithShape="1">
          <a:blip r:embed="rId2">
            <a:extLst>
              <a:ext uri="{28A0092B-C50C-407E-A947-70E740481C1C}">
                <a14:useLocalDpi xmlns:a14="http://schemas.microsoft.com/office/drawing/2010/main" val="0"/>
              </a:ext>
            </a:extLst>
          </a:blip>
          <a:srcRect l="4026" t="25380" r="129" b="6939"/>
          <a:stretch/>
        </p:blipFill>
        <p:spPr>
          <a:xfrm>
            <a:off x="182203" y="1133010"/>
            <a:ext cx="6814235" cy="2871724"/>
          </a:xfrm>
          <a:prstGeom prst="rect">
            <a:avLst/>
          </a:prstGeom>
        </p:spPr>
      </p:pic>
      <p:pic>
        <p:nvPicPr>
          <p:cNvPr id="5" name="Picture 4">
            <a:extLst>
              <a:ext uri="{FF2B5EF4-FFF2-40B4-BE49-F238E27FC236}">
                <a16:creationId xmlns:a16="http://schemas.microsoft.com/office/drawing/2014/main" id="{EF81F6DF-D8F6-4FE3-A62F-DB0F9AC62668}"/>
              </a:ext>
            </a:extLst>
          </p:cNvPr>
          <p:cNvPicPr>
            <a:picLocks noChangeAspect="1"/>
          </p:cNvPicPr>
          <p:nvPr/>
        </p:nvPicPr>
        <p:blipFill rotWithShape="1">
          <a:blip r:embed="rId3">
            <a:extLst>
              <a:ext uri="{28A0092B-C50C-407E-A947-70E740481C1C}">
                <a14:useLocalDpi xmlns:a14="http://schemas.microsoft.com/office/drawing/2010/main" val="0"/>
              </a:ext>
            </a:extLst>
          </a:blip>
          <a:srcRect l="4590" t="33322" r="40417" b="24264"/>
          <a:stretch/>
        </p:blipFill>
        <p:spPr>
          <a:xfrm>
            <a:off x="182202" y="4291490"/>
            <a:ext cx="5592064" cy="2431551"/>
          </a:xfrm>
          <a:prstGeom prst="rect">
            <a:avLst/>
          </a:prstGeom>
        </p:spPr>
      </p:pic>
    </p:spTree>
    <p:extLst>
      <p:ext uri="{BB962C8B-B14F-4D97-AF65-F5344CB8AC3E}">
        <p14:creationId xmlns:p14="http://schemas.microsoft.com/office/powerpoint/2010/main" val="40359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241</TotalTime>
  <Words>1927</Words>
  <Application>Microsoft Office PowerPoint</Application>
  <PresentationFormat>Widescreen</PresentationFormat>
  <Paragraphs>208</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Bahnschrift</vt:lpstr>
      <vt:lpstr>Gill Sans MT</vt:lpstr>
      <vt:lpstr>Parcel</vt:lpstr>
      <vt:lpstr>PowerPoint Presentation</vt:lpstr>
      <vt:lpstr>PowerPoint Presentation</vt:lpstr>
      <vt:lpstr>PowerPoint Presentation</vt:lpstr>
      <vt:lpstr>PowerPoint Presentation</vt:lpstr>
      <vt:lpstr>Importing the Libraries</vt:lpstr>
      <vt:lpstr>Data Overview</vt:lpstr>
      <vt:lpstr>Non-Null Counts and Data types</vt:lpstr>
      <vt:lpstr>Data cleaning</vt:lpstr>
      <vt:lpstr>Correlation analysis and summary statistics</vt:lpstr>
      <vt:lpstr>Value counts and duplicated rows</vt:lpstr>
      <vt:lpstr>Data visualization</vt:lpstr>
      <vt:lpstr>PowerPoint Presentation</vt:lpstr>
      <vt:lpstr>PowerPoint Presentation</vt:lpstr>
      <vt:lpstr>PowerPoint Presentation</vt:lpstr>
      <vt:lpstr>PowerPoint Presentation</vt:lpstr>
      <vt:lpstr>Feature engineering</vt:lpstr>
      <vt:lpstr>PowerPoint Presentation</vt:lpstr>
      <vt:lpstr>Model selection</vt:lpstr>
      <vt:lpstr>K-means model</vt:lpstr>
      <vt:lpstr>PowerPoint Presentation</vt:lpstr>
      <vt:lpstr>PowerPoint Presentation</vt:lpstr>
      <vt:lpstr>Cluster Observations</vt:lpstr>
      <vt:lpstr>Cluster labels as features</vt:lpstr>
      <vt:lpstr>XG-Boost Model Building &amp; Model Evaluation</vt:lpstr>
      <vt:lpstr>PowerPoint Presentation</vt:lpstr>
      <vt:lpstr>Deployment</vt:lpstr>
      <vt:lpstr>conclusion</vt:lpstr>
      <vt:lpstr>Business insights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Shadab Hussain</dc:creator>
  <cp:lastModifiedBy>Shadab Hussain</cp:lastModifiedBy>
  <cp:revision>32</cp:revision>
  <dcterms:created xsi:type="dcterms:W3CDTF">2024-06-05T15:49:21Z</dcterms:created>
  <dcterms:modified xsi:type="dcterms:W3CDTF">2024-06-06T11:29:11Z</dcterms:modified>
</cp:coreProperties>
</file>